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456" y="-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D229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D229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D229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3717" y="1563605"/>
            <a:ext cx="14993264" cy="1595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D229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4668" y="2597975"/>
            <a:ext cx="10039985" cy="3395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810" algn="ctr">
              <a:lnSpc>
                <a:spcPct val="100499"/>
              </a:lnSpc>
              <a:spcBef>
                <a:spcPts val="95"/>
              </a:spcBef>
            </a:pPr>
            <a:r>
              <a:rPr spc="730" dirty="0"/>
              <a:t>Optimizing </a:t>
            </a:r>
            <a:r>
              <a:rPr spc="640" dirty="0"/>
              <a:t>Agricultural </a:t>
            </a:r>
            <a:r>
              <a:rPr spc="645" dirty="0"/>
              <a:t> </a:t>
            </a:r>
            <a:r>
              <a:rPr spc="745" dirty="0"/>
              <a:t>Practices:</a:t>
            </a:r>
            <a:r>
              <a:rPr spc="-85" dirty="0"/>
              <a:t> </a:t>
            </a:r>
            <a:r>
              <a:rPr spc="1025" dirty="0"/>
              <a:t>A</a:t>
            </a:r>
            <a:r>
              <a:rPr spc="-90" dirty="0"/>
              <a:t> </a:t>
            </a:r>
            <a:r>
              <a:rPr spc="1025" dirty="0"/>
              <a:t>Case</a:t>
            </a:r>
            <a:r>
              <a:rPr spc="-95" dirty="0"/>
              <a:t> </a:t>
            </a:r>
            <a:r>
              <a:rPr spc="960" dirty="0"/>
              <a:t>Study</a:t>
            </a:r>
            <a:r>
              <a:rPr spc="-90" dirty="0"/>
              <a:t> </a:t>
            </a:r>
            <a:r>
              <a:rPr spc="960" dirty="0"/>
              <a:t>on </a:t>
            </a:r>
            <a:r>
              <a:rPr spc="-1530" dirty="0"/>
              <a:t> </a:t>
            </a:r>
            <a:r>
              <a:rPr spc="894" dirty="0"/>
              <a:t>Machine </a:t>
            </a:r>
            <a:r>
              <a:rPr spc="725" dirty="0"/>
              <a:t>Learning-Driven </a:t>
            </a:r>
            <a:r>
              <a:rPr spc="730" dirty="0"/>
              <a:t> </a:t>
            </a:r>
            <a:r>
              <a:rPr spc="815" dirty="0"/>
              <a:t>Crop </a:t>
            </a:r>
            <a:r>
              <a:rPr spc="990" dirty="0"/>
              <a:t>Recommendation </a:t>
            </a:r>
            <a:r>
              <a:rPr spc="994" dirty="0"/>
              <a:t> </a:t>
            </a:r>
            <a:r>
              <a:rPr spc="1095" dirty="0"/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0903" y="537680"/>
            <a:ext cx="1533524" cy="15335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6150"/>
              </a:lnSpc>
              <a:spcBef>
                <a:spcPts val="260"/>
              </a:spcBef>
            </a:pPr>
            <a:r>
              <a:rPr sz="5150" spc="765" dirty="0"/>
              <a:t>Introduction</a:t>
            </a:r>
            <a:r>
              <a:rPr sz="5150" spc="-135" dirty="0"/>
              <a:t> </a:t>
            </a:r>
            <a:r>
              <a:rPr sz="5150" spc="855" dirty="0"/>
              <a:t>to</a:t>
            </a:r>
            <a:r>
              <a:rPr sz="5150" spc="-130" dirty="0"/>
              <a:t> </a:t>
            </a:r>
            <a:r>
              <a:rPr sz="5150" spc="950" dirty="0"/>
              <a:t>Crop </a:t>
            </a:r>
            <a:r>
              <a:rPr sz="5150" spc="-1795" dirty="0"/>
              <a:t> </a:t>
            </a:r>
            <a:r>
              <a:rPr sz="5150" spc="1155" dirty="0"/>
              <a:t>Recommendation</a:t>
            </a:r>
            <a:endParaRPr sz="51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1950" y="3693185"/>
            <a:ext cx="1854784" cy="24532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750830" y="4407560"/>
            <a:ext cx="838200" cy="188595"/>
          </a:xfrm>
          <a:custGeom>
            <a:avLst/>
            <a:gdLst/>
            <a:ahLst/>
            <a:cxnLst/>
            <a:rect l="l" t="t" r="r" b="b"/>
            <a:pathLst>
              <a:path w="838200" h="188595">
                <a:moveTo>
                  <a:pt x="195935" y="69215"/>
                </a:moveTo>
                <a:lnTo>
                  <a:pt x="156248" y="69215"/>
                </a:lnTo>
                <a:lnTo>
                  <a:pt x="163995" y="71742"/>
                </a:lnTo>
                <a:lnTo>
                  <a:pt x="168249" y="76822"/>
                </a:lnTo>
                <a:lnTo>
                  <a:pt x="171018" y="80086"/>
                </a:lnTo>
                <a:lnTo>
                  <a:pt x="172821" y="85966"/>
                </a:lnTo>
                <a:lnTo>
                  <a:pt x="173659" y="94475"/>
                </a:lnTo>
                <a:lnTo>
                  <a:pt x="170091" y="94970"/>
                </a:lnTo>
                <a:lnTo>
                  <a:pt x="157302" y="96558"/>
                </a:lnTo>
                <a:lnTo>
                  <a:pt x="149504" y="97650"/>
                </a:lnTo>
                <a:lnTo>
                  <a:pt x="106349" y="107632"/>
                </a:lnTo>
                <a:lnTo>
                  <a:pt x="83121" y="137464"/>
                </a:lnTo>
                <a:lnTo>
                  <a:pt x="83219" y="153327"/>
                </a:lnTo>
                <a:lnTo>
                  <a:pt x="111002" y="184951"/>
                </a:lnTo>
                <a:lnTo>
                  <a:pt x="131965" y="188252"/>
                </a:lnTo>
                <a:lnTo>
                  <a:pt x="141947" y="187659"/>
                </a:lnTo>
                <a:lnTo>
                  <a:pt x="175856" y="172224"/>
                </a:lnTo>
                <a:lnTo>
                  <a:pt x="201345" y="172224"/>
                </a:lnTo>
                <a:lnTo>
                  <a:pt x="201345" y="163283"/>
                </a:lnTo>
                <a:lnTo>
                  <a:pt x="127901" y="163283"/>
                </a:lnTo>
                <a:lnTo>
                  <a:pt x="123190" y="162369"/>
                </a:lnTo>
                <a:lnTo>
                  <a:pt x="110477" y="148183"/>
                </a:lnTo>
                <a:lnTo>
                  <a:pt x="110477" y="141719"/>
                </a:lnTo>
                <a:lnTo>
                  <a:pt x="111302" y="138772"/>
                </a:lnTo>
                <a:lnTo>
                  <a:pt x="114642" y="134086"/>
                </a:lnTo>
                <a:lnTo>
                  <a:pt x="116916" y="132118"/>
                </a:lnTo>
                <a:lnTo>
                  <a:pt x="119824" y="130530"/>
                </a:lnTo>
                <a:lnTo>
                  <a:pt x="122732" y="128905"/>
                </a:lnTo>
                <a:lnTo>
                  <a:pt x="171272" y="119976"/>
                </a:lnTo>
                <a:lnTo>
                  <a:pt x="173964" y="119634"/>
                </a:lnTo>
                <a:lnTo>
                  <a:pt x="201345" y="119634"/>
                </a:lnTo>
                <a:lnTo>
                  <a:pt x="201345" y="116014"/>
                </a:lnTo>
                <a:lnTo>
                  <a:pt x="201752" y="115951"/>
                </a:lnTo>
                <a:lnTo>
                  <a:pt x="201345" y="115747"/>
                </a:lnTo>
                <a:lnTo>
                  <a:pt x="201241" y="94475"/>
                </a:lnTo>
                <a:lnTo>
                  <a:pt x="201218" y="93967"/>
                </a:lnTo>
                <a:lnTo>
                  <a:pt x="206858" y="90512"/>
                </a:lnTo>
                <a:lnTo>
                  <a:pt x="201015" y="90512"/>
                </a:lnTo>
                <a:lnTo>
                  <a:pt x="200888" y="88734"/>
                </a:lnTo>
                <a:lnTo>
                  <a:pt x="200037" y="80225"/>
                </a:lnTo>
                <a:lnTo>
                  <a:pt x="198894" y="75679"/>
                </a:lnTo>
                <a:lnTo>
                  <a:pt x="197116" y="71539"/>
                </a:lnTo>
                <a:lnTo>
                  <a:pt x="195935" y="69215"/>
                </a:lnTo>
                <a:close/>
              </a:path>
              <a:path w="838200" h="188595">
                <a:moveTo>
                  <a:pt x="49593" y="71247"/>
                </a:moveTo>
                <a:lnTo>
                  <a:pt x="22250" y="71247"/>
                </a:lnTo>
                <a:lnTo>
                  <a:pt x="22250" y="184708"/>
                </a:lnTo>
                <a:lnTo>
                  <a:pt x="49593" y="184708"/>
                </a:lnTo>
                <a:lnTo>
                  <a:pt x="49593" y="71247"/>
                </a:lnTo>
                <a:close/>
              </a:path>
              <a:path w="838200" h="188595">
                <a:moveTo>
                  <a:pt x="201345" y="172224"/>
                </a:moveTo>
                <a:lnTo>
                  <a:pt x="175856" y="172224"/>
                </a:lnTo>
                <a:lnTo>
                  <a:pt x="175856" y="184708"/>
                </a:lnTo>
                <a:lnTo>
                  <a:pt x="201345" y="184708"/>
                </a:lnTo>
                <a:lnTo>
                  <a:pt x="201345" y="172224"/>
                </a:lnTo>
                <a:close/>
              </a:path>
              <a:path w="838200" h="188595">
                <a:moveTo>
                  <a:pt x="201345" y="119634"/>
                </a:moveTo>
                <a:lnTo>
                  <a:pt x="173964" y="119634"/>
                </a:lnTo>
                <a:lnTo>
                  <a:pt x="173857" y="125361"/>
                </a:lnTo>
                <a:lnTo>
                  <a:pt x="173405" y="129616"/>
                </a:lnTo>
                <a:lnTo>
                  <a:pt x="172542" y="133489"/>
                </a:lnTo>
                <a:lnTo>
                  <a:pt x="171538" y="139255"/>
                </a:lnTo>
                <a:lnTo>
                  <a:pt x="169405" y="144386"/>
                </a:lnTo>
                <a:lnTo>
                  <a:pt x="141363" y="163283"/>
                </a:lnTo>
                <a:lnTo>
                  <a:pt x="201345" y="163283"/>
                </a:lnTo>
                <a:lnTo>
                  <a:pt x="201345" y="119634"/>
                </a:lnTo>
                <a:close/>
              </a:path>
              <a:path w="838200" h="188595">
                <a:moveTo>
                  <a:pt x="145262" y="42849"/>
                </a:moveTo>
                <a:lnTo>
                  <a:pt x="107683" y="53365"/>
                </a:lnTo>
                <a:lnTo>
                  <a:pt x="86956" y="87388"/>
                </a:lnTo>
                <a:lnTo>
                  <a:pt x="113322" y="95173"/>
                </a:lnTo>
                <a:lnTo>
                  <a:pt x="116344" y="84607"/>
                </a:lnTo>
                <a:lnTo>
                  <a:pt x="120421" y="77635"/>
                </a:lnTo>
                <a:lnTo>
                  <a:pt x="130721" y="70904"/>
                </a:lnTo>
                <a:lnTo>
                  <a:pt x="137210" y="69215"/>
                </a:lnTo>
                <a:lnTo>
                  <a:pt x="195935" y="69215"/>
                </a:lnTo>
                <a:lnTo>
                  <a:pt x="193747" y="64909"/>
                </a:lnTo>
                <a:lnTo>
                  <a:pt x="154342" y="43307"/>
                </a:lnTo>
                <a:lnTo>
                  <a:pt x="145262" y="42849"/>
                </a:lnTo>
                <a:close/>
              </a:path>
              <a:path w="838200" h="188595">
                <a:moveTo>
                  <a:pt x="208724" y="89369"/>
                </a:moveTo>
                <a:lnTo>
                  <a:pt x="201015" y="90512"/>
                </a:lnTo>
                <a:lnTo>
                  <a:pt x="206858" y="90512"/>
                </a:lnTo>
                <a:lnTo>
                  <a:pt x="208724" y="89369"/>
                </a:lnTo>
                <a:close/>
              </a:path>
              <a:path w="838200" h="188595">
                <a:moveTo>
                  <a:pt x="84658" y="46393"/>
                </a:moveTo>
                <a:lnTo>
                  <a:pt x="0" y="46393"/>
                </a:lnTo>
                <a:lnTo>
                  <a:pt x="0" y="71247"/>
                </a:lnTo>
                <a:lnTo>
                  <a:pt x="84658" y="71247"/>
                </a:lnTo>
                <a:lnTo>
                  <a:pt x="84658" y="46393"/>
                </a:lnTo>
                <a:close/>
              </a:path>
              <a:path w="838200" h="188595">
                <a:moveTo>
                  <a:pt x="84658" y="0"/>
                </a:moveTo>
                <a:lnTo>
                  <a:pt x="59855" y="0"/>
                </a:lnTo>
                <a:lnTo>
                  <a:pt x="56273" y="228"/>
                </a:lnTo>
                <a:lnTo>
                  <a:pt x="52552" y="698"/>
                </a:lnTo>
                <a:lnTo>
                  <a:pt x="48869" y="1117"/>
                </a:lnTo>
                <a:lnTo>
                  <a:pt x="22440" y="34759"/>
                </a:lnTo>
                <a:lnTo>
                  <a:pt x="22250" y="38277"/>
                </a:lnTo>
                <a:lnTo>
                  <a:pt x="22250" y="46393"/>
                </a:lnTo>
                <a:lnTo>
                  <a:pt x="49593" y="46393"/>
                </a:lnTo>
                <a:lnTo>
                  <a:pt x="49593" y="34340"/>
                </a:lnTo>
                <a:lnTo>
                  <a:pt x="50761" y="30391"/>
                </a:lnTo>
                <a:lnTo>
                  <a:pt x="55397" y="25781"/>
                </a:lnTo>
                <a:lnTo>
                  <a:pt x="59220" y="24612"/>
                </a:lnTo>
                <a:lnTo>
                  <a:pt x="84658" y="24612"/>
                </a:lnTo>
                <a:lnTo>
                  <a:pt x="84658" y="0"/>
                </a:lnTo>
                <a:close/>
              </a:path>
              <a:path w="838200" h="188595">
                <a:moveTo>
                  <a:pt x="247929" y="46393"/>
                </a:moveTo>
                <a:lnTo>
                  <a:pt x="222377" y="46393"/>
                </a:lnTo>
                <a:lnTo>
                  <a:pt x="222377" y="184708"/>
                </a:lnTo>
                <a:lnTo>
                  <a:pt x="249732" y="184708"/>
                </a:lnTo>
                <a:lnTo>
                  <a:pt x="249732" y="110832"/>
                </a:lnTo>
                <a:lnTo>
                  <a:pt x="250063" y="105981"/>
                </a:lnTo>
                <a:lnTo>
                  <a:pt x="262851" y="77457"/>
                </a:lnTo>
                <a:lnTo>
                  <a:pt x="266801" y="74244"/>
                </a:lnTo>
                <a:lnTo>
                  <a:pt x="271157" y="72364"/>
                </a:lnTo>
                <a:lnTo>
                  <a:pt x="275920" y="71831"/>
                </a:lnTo>
                <a:lnTo>
                  <a:pt x="280682" y="71247"/>
                </a:lnTo>
                <a:lnTo>
                  <a:pt x="295363" y="71247"/>
                </a:lnTo>
                <a:lnTo>
                  <a:pt x="295363" y="57543"/>
                </a:lnTo>
                <a:lnTo>
                  <a:pt x="247929" y="57543"/>
                </a:lnTo>
                <a:lnTo>
                  <a:pt x="247929" y="46393"/>
                </a:lnTo>
                <a:close/>
              </a:path>
              <a:path w="838200" h="188595">
                <a:moveTo>
                  <a:pt x="295363" y="71247"/>
                </a:moveTo>
                <a:lnTo>
                  <a:pt x="280682" y="71247"/>
                </a:lnTo>
                <a:lnTo>
                  <a:pt x="287159" y="72021"/>
                </a:lnTo>
                <a:lnTo>
                  <a:pt x="295363" y="74142"/>
                </a:lnTo>
                <a:lnTo>
                  <a:pt x="295363" y="71247"/>
                </a:lnTo>
                <a:close/>
              </a:path>
              <a:path w="838200" h="188595">
                <a:moveTo>
                  <a:pt x="282803" y="45097"/>
                </a:moveTo>
                <a:lnTo>
                  <a:pt x="272783" y="45720"/>
                </a:lnTo>
                <a:lnTo>
                  <a:pt x="267804" y="46736"/>
                </a:lnTo>
                <a:lnTo>
                  <a:pt x="262851" y="48488"/>
                </a:lnTo>
                <a:lnTo>
                  <a:pt x="257898" y="50190"/>
                </a:lnTo>
                <a:lnTo>
                  <a:pt x="253568" y="52679"/>
                </a:lnTo>
                <a:lnTo>
                  <a:pt x="249847" y="55968"/>
                </a:lnTo>
                <a:lnTo>
                  <a:pt x="249199" y="56464"/>
                </a:lnTo>
                <a:lnTo>
                  <a:pt x="248564" y="56984"/>
                </a:lnTo>
                <a:lnTo>
                  <a:pt x="247929" y="57543"/>
                </a:lnTo>
                <a:lnTo>
                  <a:pt x="295363" y="57543"/>
                </a:lnTo>
                <a:lnTo>
                  <a:pt x="295363" y="47498"/>
                </a:lnTo>
                <a:lnTo>
                  <a:pt x="288671" y="45796"/>
                </a:lnTo>
                <a:lnTo>
                  <a:pt x="282803" y="45097"/>
                </a:lnTo>
                <a:close/>
              </a:path>
              <a:path w="838200" h="188595">
                <a:moveTo>
                  <a:pt x="333552" y="46393"/>
                </a:moveTo>
                <a:lnTo>
                  <a:pt x="308000" y="46393"/>
                </a:lnTo>
                <a:lnTo>
                  <a:pt x="308000" y="184708"/>
                </a:lnTo>
                <a:lnTo>
                  <a:pt x="335470" y="184708"/>
                </a:lnTo>
                <a:lnTo>
                  <a:pt x="335547" y="103466"/>
                </a:lnTo>
                <a:lnTo>
                  <a:pt x="335894" y="95347"/>
                </a:lnTo>
                <a:lnTo>
                  <a:pt x="352831" y="68516"/>
                </a:lnTo>
                <a:lnTo>
                  <a:pt x="483778" y="68516"/>
                </a:lnTo>
                <a:lnTo>
                  <a:pt x="481381" y="63619"/>
                </a:lnTo>
                <a:lnTo>
                  <a:pt x="478901" y="60490"/>
                </a:lnTo>
                <a:lnTo>
                  <a:pt x="402450" y="60490"/>
                </a:lnTo>
                <a:lnTo>
                  <a:pt x="398843" y="55613"/>
                </a:lnTo>
                <a:lnTo>
                  <a:pt x="396446" y="53530"/>
                </a:lnTo>
                <a:lnTo>
                  <a:pt x="332930" y="53530"/>
                </a:lnTo>
                <a:lnTo>
                  <a:pt x="333552" y="46393"/>
                </a:lnTo>
                <a:close/>
              </a:path>
              <a:path w="838200" h="188595">
                <a:moveTo>
                  <a:pt x="432981" y="68516"/>
                </a:moveTo>
                <a:lnTo>
                  <a:pt x="367690" y="68516"/>
                </a:lnTo>
                <a:lnTo>
                  <a:pt x="373659" y="70967"/>
                </a:lnTo>
                <a:lnTo>
                  <a:pt x="378366" y="76136"/>
                </a:lnTo>
                <a:lnTo>
                  <a:pt x="382677" y="80774"/>
                </a:lnTo>
                <a:lnTo>
                  <a:pt x="384773" y="87182"/>
                </a:lnTo>
                <a:lnTo>
                  <a:pt x="384822" y="184708"/>
                </a:lnTo>
                <a:lnTo>
                  <a:pt x="411937" y="184708"/>
                </a:lnTo>
                <a:lnTo>
                  <a:pt x="412051" y="103466"/>
                </a:lnTo>
                <a:lnTo>
                  <a:pt x="412051" y="92087"/>
                </a:lnTo>
                <a:lnTo>
                  <a:pt x="413296" y="84353"/>
                </a:lnTo>
                <a:lnTo>
                  <a:pt x="418262" y="76123"/>
                </a:lnTo>
                <a:lnTo>
                  <a:pt x="421386" y="73164"/>
                </a:lnTo>
                <a:lnTo>
                  <a:pt x="429006" y="69443"/>
                </a:lnTo>
                <a:lnTo>
                  <a:pt x="432981" y="68516"/>
                </a:lnTo>
                <a:close/>
              </a:path>
              <a:path w="838200" h="188595">
                <a:moveTo>
                  <a:pt x="483778" y="68516"/>
                </a:moveTo>
                <a:lnTo>
                  <a:pt x="444169" y="68516"/>
                </a:lnTo>
                <a:lnTo>
                  <a:pt x="449986" y="70878"/>
                </a:lnTo>
                <a:lnTo>
                  <a:pt x="459130" y="80289"/>
                </a:lnTo>
                <a:lnTo>
                  <a:pt x="461416" y="86906"/>
                </a:lnTo>
                <a:lnTo>
                  <a:pt x="461302" y="184708"/>
                </a:lnTo>
                <a:lnTo>
                  <a:pt x="488645" y="184708"/>
                </a:lnTo>
                <a:lnTo>
                  <a:pt x="488754" y="92087"/>
                </a:lnTo>
                <a:lnTo>
                  <a:pt x="487940" y="81507"/>
                </a:lnTo>
                <a:lnTo>
                  <a:pt x="485481" y="71996"/>
                </a:lnTo>
                <a:lnTo>
                  <a:pt x="483778" y="68516"/>
                </a:lnTo>
                <a:close/>
              </a:path>
              <a:path w="838200" h="188595">
                <a:moveTo>
                  <a:pt x="441096" y="42964"/>
                </a:moveTo>
                <a:lnTo>
                  <a:pt x="402450" y="60490"/>
                </a:lnTo>
                <a:lnTo>
                  <a:pt x="478901" y="60490"/>
                </a:lnTo>
                <a:lnTo>
                  <a:pt x="441096" y="42964"/>
                </a:lnTo>
                <a:close/>
              </a:path>
              <a:path w="838200" h="188595">
                <a:moveTo>
                  <a:pt x="373811" y="42964"/>
                </a:moveTo>
                <a:lnTo>
                  <a:pt x="364794" y="42964"/>
                </a:lnTo>
                <a:lnTo>
                  <a:pt x="357826" y="43368"/>
                </a:lnTo>
                <a:lnTo>
                  <a:pt x="332930" y="53530"/>
                </a:lnTo>
                <a:lnTo>
                  <a:pt x="396446" y="53530"/>
                </a:lnTo>
                <a:lnTo>
                  <a:pt x="394385" y="51739"/>
                </a:lnTo>
                <a:lnTo>
                  <a:pt x="381901" y="44919"/>
                </a:lnTo>
                <a:lnTo>
                  <a:pt x="373811" y="42964"/>
                </a:lnTo>
                <a:close/>
              </a:path>
              <a:path w="838200" h="188595">
                <a:moveTo>
                  <a:pt x="567486" y="42849"/>
                </a:moveTo>
                <a:lnTo>
                  <a:pt x="525785" y="56879"/>
                </a:lnTo>
                <a:lnTo>
                  <a:pt x="503834" y="95373"/>
                </a:lnTo>
                <a:lnTo>
                  <a:pt x="501815" y="116128"/>
                </a:lnTo>
                <a:lnTo>
                  <a:pt x="502327" y="126570"/>
                </a:lnTo>
                <a:lnTo>
                  <a:pt x="519882" y="168386"/>
                </a:lnTo>
                <a:lnTo>
                  <a:pt x="558473" y="187689"/>
                </a:lnTo>
                <a:lnTo>
                  <a:pt x="568248" y="188252"/>
                </a:lnTo>
                <a:lnTo>
                  <a:pt x="578011" y="187630"/>
                </a:lnTo>
                <a:lnTo>
                  <a:pt x="618967" y="165100"/>
                </a:lnTo>
                <a:lnTo>
                  <a:pt x="621353" y="161658"/>
                </a:lnTo>
                <a:lnTo>
                  <a:pt x="567486" y="161658"/>
                </a:lnTo>
                <a:lnTo>
                  <a:pt x="559062" y="160920"/>
                </a:lnTo>
                <a:lnTo>
                  <a:pt x="531949" y="132679"/>
                </a:lnTo>
                <a:lnTo>
                  <a:pt x="530733" y="125361"/>
                </a:lnTo>
                <a:lnTo>
                  <a:pt x="631418" y="125361"/>
                </a:lnTo>
                <a:lnTo>
                  <a:pt x="631266" y="111824"/>
                </a:lnTo>
                <a:lnTo>
                  <a:pt x="630219" y="100863"/>
                </a:lnTo>
                <a:lnTo>
                  <a:pt x="531380" y="100863"/>
                </a:lnTo>
                <a:lnTo>
                  <a:pt x="532853" y="92506"/>
                </a:lnTo>
                <a:lnTo>
                  <a:pt x="568020" y="68745"/>
                </a:lnTo>
                <a:lnTo>
                  <a:pt x="618894" y="68745"/>
                </a:lnTo>
                <a:lnTo>
                  <a:pt x="615538" y="63941"/>
                </a:lnTo>
                <a:lnTo>
                  <a:pt x="577378" y="43449"/>
                </a:lnTo>
                <a:lnTo>
                  <a:pt x="567486" y="42849"/>
                </a:lnTo>
                <a:close/>
              </a:path>
              <a:path w="838200" h="188595">
                <a:moveTo>
                  <a:pt x="605409" y="135636"/>
                </a:moveTo>
                <a:lnTo>
                  <a:pt x="575779" y="161658"/>
                </a:lnTo>
                <a:lnTo>
                  <a:pt x="621353" y="161658"/>
                </a:lnTo>
                <a:lnTo>
                  <a:pt x="625255" y="156019"/>
                </a:lnTo>
                <a:lnTo>
                  <a:pt x="630783" y="145402"/>
                </a:lnTo>
                <a:lnTo>
                  <a:pt x="605409" y="135636"/>
                </a:lnTo>
                <a:close/>
              </a:path>
              <a:path w="838200" h="188595">
                <a:moveTo>
                  <a:pt x="618894" y="68745"/>
                </a:moveTo>
                <a:lnTo>
                  <a:pt x="568020" y="68745"/>
                </a:lnTo>
                <a:lnTo>
                  <a:pt x="576175" y="69442"/>
                </a:lnTo>
                <a:lnTo>
                  <a:pt x="583287" y="71534"/>
                </a:lnTo>
                <a:lnTo>
                  <a:pt x="602729" y="100863"/>
                </a:lnTo>
                <a:lnTo>
                  <a:pt x="630219" y="100863"/>
                </a:lnTo>
                <a:lnTo>
                  <a:pt x="630104" y="99655"/>
                </a:lnTo>
                <a:lnTo>
                  <a:pt x="627932" y="88855"/>
                </a:lnTo>
                <a:lnTo>
                  <a:pt x="624751" y="79425"/>
                </a:lnTo>
                <a:lnTo>
                  <a:pt x="620600" y="71187"/>
                </a:lnTo>
                <a:lnTo>
                  <a:pt x="618894" y="68745"/>
                </a:lnTo>
                <a:close/>
              </a:path>
              <a:path w="838200" h="188595">
                <a:moveTo>
                  <a:pt x="748233" y="137731"/>
                </a:moveTo>
                <a:lnTo>
                  <a:pt x="720940" y="142379"/>
                </a:lnTo>
                <a:lnTo>
                  <a:pt x="723975" y="153693"/>
                </a:lnTo>
                <a:lnTo>
                  <a:pt x="728430" y="163307"/>
                </a:lnTo>
                <a:lnTo>
                  <a:pt x="759696" y="185456"/>
                </a:lnTo>
                <a:lnTo>
                  <a:pt x="781786" y="188125"/>
                </a:lnTo>
                <a:lnTo>
                  <a:pt x="793832" y="187400"/>
                </a:lnTo>
                <a:lnTo>
                  <a:pt x="828893" y="170126"/>
                </a:lnTo>
                <a:lnTo>
                  <a:pt x="833716" y="162344"/>
                </a:lnTo>
                <a:lnTo>
                  <a:pt x="773709" y="162344"/>
                </a:lnTo>
                <a:lnTo>
                  <a:pt x="766267" y="160489"/>
                </a:lnTo>
                <a:lnTo>
                  <a:pt x="754621" y="153060"/>
                </a:lnTo>
                <a:lnTo>
                  <a:pt x="750544" y="146710"/>
                </a:lnTo>
                <a:lnTo>
                  <a:pt x="748233" y="137731"/>
                </a:lnTo>
                <a:close/>
              </a:path>
              <a:path w="838200" h="188595">
                <a:moveTo>
                  <a:pt x="673519" y="46393"/>
                </a:moveTo>
                <a:lnTo>
                  <a:pt x="647979" y="46393"/>
                </a:lnTo>
                <a:lnTo>
                  <a:pt x="647979" y="184708"/>
                </a:lnTo>
                <a:lnTo>
                  <a:pt x="675322" y="184708"/>
                </a:lnTo>
                <a:lnTo>
                  <a:pt x="675322" y="110832"/>
                </a:lnTo>
                <a:lnTo>
                  <a:pt x="675652" y="105981"/>
                </a:lnTo>
                <a:lnTo>
                  <a:pt x="688441" y="77457"/>
                </a:lnTo>
                <a:lnTo>
                  <a:pt x="692391" y="74244"/>
                </a:lnTo>
                <a:lnTo>
                  <a:pt x="696747" y="72364"/>
                </a:lnTo>
                <a:lnTo>
                  <a:pt x="701509" y="71831"/>
                </a:lnTo>
                <a:lnTo>
                  <a:pt x="706272" y="71247"/>
                </a:lnTo>
                <a:lnTo>
                  <a:pt x="720953" y="71247"/>
                </a:lnTo>
                <a:lnTo>
                  <a:pt x="720953" y="57543"/>
                </a:lnTo>
                <a:lnTo>
                  <a:pt x="673519" y="57543"/>
                </a:lnTo>
                <a:lnTo>
                  <a:pt x="673519" y="46393"/>
                </a:lnTo>
                <a:close/>
              </a:path>
              <a:path w="838200" h="188595">
                <a:moveTo>
                  <a:pt x="779411" y="42849"/>
                </a:moveTo>
                <a:lnTo>
                  <a:pt x="737514" y="56007"/>
                </a:lnTo>
                <a:lnTo>
                  <a:pt x="725821" y="91859"/>
                </a:lnTo>
                <a:lnTo>
                  <a:pt x="727341" y="97409"/>
                </a:lnTo>
                <a:lnTo>
                  <a:pt x="758813" y="120021"/>
                </a:lnTo>
                <a:lnTo>
                  <a:pt x="785583" y="127863"/>
                </a:lnTo>
                <a:lnTo>
                  <a:pt x="793381" y="130276"/>
                </a:lnTo>
                <a:lnTo>
                  <a:pt x="798334" y="132219"/>
                </a:lnTo>
                <a:lnTo>
                  <a:pt x="803300" y="134112"/>
                </a:lnTo>
                <a:lnTo>
                  <a:pt x="806348" y="135890"/>
                </a:lnTo>
                <a:lnTo>
                  <a:pt x="808710" y="139217"/>
                </a:lnTo>
                <a:lnTo>
                  <a:pt x="809307" y="141528"/>
                </a:lnTo>
                <a:lnTo>
                  <a:pt x="809307" y="149847"/>
                </a:lnTo>
                <a:lnTo>
                  <a:pt x="807046" y="154178"/>
                </a:lnTo>
                <a:lnTo>
                  <a:pt x="797991" y="160731"/>
                </a:lnTo>
                <a:lnTo>
                  <a:pt x="791387" y="162344"/>
                </a:lnTo>
                <a:lnTo>
                  <a:pt x="833716" y="162344"/>
                </a:lnTo>
                <a:lnTo>
                  <a:pt x="836402" y="154178"/>
                </a:lnTo>
                <a:lnTo>
                  <a:pt x="836494" y="153693"/>
                </a:lnTo>
                <a:lnTo>
                  <a:pt x="837412" y="144233"/>
                </a:lnTo>
                <a:lnTo>
                  <a:pt x="837412" y="136601"/>
                </a:lnTo>
                <a:lnTo>
                  <a:pt x="810428" y="108774"/>
                </a:lnTo>
                <a:lnTo>
                  <a:pt x="777316" y="98907"/>
                </a:lnTo>
                <a:lnTo>
                  <a:pt x="769912" y="96697"/>
                </a:lnTo>
                <a:lnTo>
                  <a:pt x="753338" y="85763"/>
                </a:lnTo>
                <a:lnTo>
                  <a:pt x="753338" y="79222"/>
                </a:lnTo>
                <a:lnTo>
                  <a:pt x="755586" y="75603"/>
                </a:lnTo>
                <a:lnTo>
                  <a:pt x="764603" y="69786"/>
                </a:lnTo>
                <a:lnTo>
                  <a:pt x="770940" y="68440"/>
                </a:lnTo>
                <a:lnTo>
                  <a:pt x="831662" y="68440"/>
                </a:lnTo>
                <a:lnTo>
                  <a:pt x="831352" y="67759"/>
                </a:lnTo>
                <a:lnTo>
                  <a:pt x="794159" y="44126"/>
                </a:lnTo>
                <a:lnTo>
                  <a:pt x="786974" y="43168"/>
                </a:lnTo>
                <a:lnTo>
                  <a:pt x="779411" y="42849"/>
                </a:lnTo>
                <a:close/>
              </a:path>
              <a:path w="838200" h="188595">
                <a:moveTo>
                  <a:pt x="831662" y="68440"/>
                </a:moveTo>
                <a:lnTo>
                  <a:pt x="770940" y="68440"/>
                </a:lnTo>
                <a:lnTo>
                  <a:pt x="787768" y="68783"/>
                </a:lnTo>
                <a:lnTo>
                  <a:pt x="794778" y="70726"/>
                </a:lnTo>
                <a:lnTo>
                  <a:pt x="805383" y="78155"/>
                </a:lnTo>
                <a:lnTo>
                  <a:pt x="808786" y="84734"/>
                </a:lnTo>
                <a:lnTo>
                  <a:pt x="810298" y="94183"/>
                </a:lnTo>
                <a:lnTo>
                  <a:pt x="837590" y="89306"/>
                </a:lnTo>
                <a:lnTo>
                  <a:pt x="836261" y="81146"/>
                </a:lnTo>
                <a:lnTo>
                  <a:pt x="834182" y="73963"/>
                </a:lnTo>
                <a:lnTo>
                  <a:pt x="831662" y="68440"/>
                </a:lnTo>
                <a:close/>
              </a:path>
              <a:path w="838200" h="188595">
                <a:moveTo>
                  <a:pt x="720953" y="71247"/>
                </a:moveTo>
                <a:lnTo>
                  <a:pt x="706272" y="71247"/>
                </a:lnTo>
                <a:lnTo>
                  <a:pt x="712749" y="72021"/>
                </a:lnTo>
                <a:lnTo>
                  <a:pt x="720953" y="74142"/>
                </a:lnTo>
                <a:lnTo>
                  <a:pt x="720953" y="71247"/>
                </a:lnTo>
                <a:close/>
              </a:path>
              <a:path w="838200" h="188595">
                <a:moveTo>
                  <a:pt x="708393" y="45097"/>
                </a:moveTo>
                <a:lnTo>
                  <a:pt x="698365" y="45721"/>
                </a:lnTo>
                <a:lnTo>
                  <a:pt x="693394" y="46736"/>
                </a:lnTo>
                <a:lnTo>
                  <a:pt x="688441" y="48488"/>
                </a:lnTo>
                <a:lnTo>
                  <a:pt x="683488" y="50190"/>
                </a:lnTo>
                <a:lnTo>
                  <a:pt x="679157" y="52679"/>
                </a:lnTo>
                <a:lnTo>
                  <a:pt x="675388" y="56007"/>
                </a:lnTo>
                <a:lnTo>
                  <a:pt x="674141" y="56984"/>
                </a:lnTo>
                <a:lnTo>
                  <a:pt x="673519" y="57543"/>
                </a:lnTo>
                <a:lnTo>
                  <a:pt x="720953" y="57543"/>
                </a:lnTo>
                <a:lnTo>
                  <a:pt x="720953" y="47498"/>
                </a:lnTo>
                <a:lnTo>
                  <a:pt x="714260" y="45796"/>
                </a:lnTo>
                <a:lnTo>
                  <a:pt x="708393" y="4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37411" y="3560337"/>
            <a:ext cx="8620760" cy="18065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26699"/>
              </a:lnSpc>
              <a:spcBef>
                <a:spcPts val="55"/>
              </a:spcBef>
            </a:pPr>
            <a:r>
              <a:rPr sz="1850" spc="-70" dirty="0">
                <a:latin typeface="Lucida Sans Unicode"/>
                <a:cs typeface="Lucida Sans Unicode"/>
              </a:rPr>
              <a:t>In</a:t>
            </a:r>
            <a:r>
              <a:rPr sz="1850" spc="-204" dirty="0">
                <a:latin typeface="Lucida Sans Unicode"/>
                <a:cs typeface="Lucida Sans Unicode"/>
              </a:rPr>
              <a:t> </a:t>
            </a:r>
            <a:r>
              <a:rPr sz="1850" spc="-10" dirty="0">
                <a:latin typeface="Lucida Sans Unicode"/>
                <a:cs typeface="Lucida Sans Unicode"/>
              </a:rPr>
              <a:t>this</a:t>
            </a:r>
            <a:r>
              <a:rPr sz="1850" spc="-200" dirty="0">
                <a:latin typeface="Lucida Sans Unicode"/>
                <a:cs typeface="Lucida Sans Unicode"/>
              </a:rPr>
              <a:t> </a:t>
            </a:r>
            <a:r>
              <a:rPr sz="1850" spc="-20" dirty="0">
                <a:latin typeface="Lucida Sans Unicode"/>
                <a:cs typeface="Lucida Sans Unicode"/>
              </a:rPr>
              <a:t>presentation,</a:t>
            </a:r>
            <a:r>
              <a:rPr sz="1850" spc="-204" dirty="0">
                <a:latin typeface="Lucida Sans Unicode"/>
                <a:cs typeface="Lucida Sans Unicode"/>
              </a:rPr>
              <a:t> </a:t>
            </a:r>
            <a:r>
              <a:rPr sz="1850" spc="15" dirty="0">
                <a:latin typeface="Lucida Sans Unicode"/>
                <a:cs typeface="Lucida Sans Unicode"/>
              </a:rPr>
              <a:t>we</a:t>
            </a:r>
            <a:r>
              <a:rPr sz="1850" spc="-200" dirty="0">
                <a:latin typeface="Lucida Sans Unicode"/>
                <a:cs typeface="Lucida Sans Unicode"/>
              </a:rPr>
              <a:t> </a:t>
            </a:r>
            <a:r>
              <a:rPr sz="1850" spc="-55" dirty="0">
                <a:latin typeface="Lucida Sans Unicode"/>
                <a:cs typeface="Lucida Sans Unicode"/>
              </a:rPr>
              <a:t>explore</a:t>
            </a:r>
            <a:r>
              <a:rPr sz="1850" spc="-200" dirty="0">
                <a:latin typeface="Lucida Sans Unicode"/>
                <a:cs typeface="Lucida Sans Unicode"/>
              </a:rPr>
              <a:t> </a:t>
            </a:r>
            <a:r>
              <a:rPr sz="1850" spc="-25" dirty="0">
                <a:latin typeface="Lucida Sans Unicode"/>
                <a:cs typeface="Lucida Sans Unicode"/>
              </a:rPr>
              <a:t>machine</a:t>
            </a:r>
            <a:r>
              <a:rPr sz="1850" spc="-200" dirty="0">
                <a:latin typeface="Lucida Sans Unicode"/>
                <a:cs typeface="Lucida Sans Unicode"/>
              </a:rPr>
              <a:t> </a:t>
            </a:r>
            <a:r>
              <a:rPr sz="1850" spc="-65" dirty="0">
                <a:latin typeface="Lucida Sans Unicode"/>
                <a:cs typeface="Lucida Sans Unicode"/>
              </a:rPr>
              <a:t>learning-driven</a:t>
            </a:r>
            <a:r>
              <a:rPr sz="1850" spc="-204" dirty="0">
                <a:latin typeface="Lucida Sans Unicode"/>
                <a:cs typeface="Lucida Sans Unicode"/>
              </a:rPr>
              <a:t> </a:t>
            </a:r>
            <a:r>
              <a:rPr sz="1850" spc="-25" dirty="0">
                <a:latin typeface="Lucida Sans Unicode"/>
                <a:cs typeface="Lucida Sans Unicode"/>
              </a:rPr>
              <a:t>crop</a:t>
            </a:r>
            <a:r>
              <a:rPr sz="1850" spc="-200" dirty="0">
                <a:latin typeface="Lucida Sans Unicode"/>
                <a:cs typeface="Lucida Sans Unicode"/>
              </a:rPr>
              <a:t> </a:t>
            </a:r>
            <a:r>
              <a:rPr sz="1850" spc="-35" dirty="0">
                <a:latin typeface="Lucida Sans Unicode"/>
                <a:cs typeface="Lucida Sans Unicode"/>
              </a:rPr>
              <a:t>recommendation </a:t>
            </a:r>
            <a:r>
              <a:rPr sz="1850" spc="-570" dirty="0">
                <a:latin typeface="Lucida Sans Unicode"/>
                <a:cs typeface="Lucida Sans Unicode"/>
              </a:rPr>
              <a:t> </a:t>
            </a:r>
            <a:r>
              <a:rPr sz="1850" dirty="0">
                <a:latin typeface="Lucida Sans Unicode"/>
                <a:cs typeface="Lucida Sans Unicode"/>
              </a:rPr>
              <a:t>systems </a:t>
            </a:r>
            <a:r>
              <a:rPr sz="1850" spc="20" dirty="0">
                <a:latin typeface="Lucida Sans Unicode"/>
                <a:cs typeface="Lucida Sans Unicode"/>
              </a:rPr>
              <a:t>that </a:t>
            </a:r>
            <a:r>
              <a:rPr sz="1850" spc="5" dirty="0">
                <a:latin typeface="Lucida Sans Unicode"/>
                <a:cs typeface="Lucida Sans Unicode"/>
              </a:rPr>
              <a:t>enhance </a:t>
            </a:r>
            <a:r>
              <a:rPr sz="1850" spc="-40" dirty="0">
                <a:latin typeface="Lucida Sans Unicode"/>
                <a:cs typeface="Lucida Sans Unicode"/>
              </a:rPr>
              <a:t>agricultural </a:t>
            </a:r>
            <a:r>
              <a:rPr sz="1850" spc="-10" dirty="0">
                <a:latin typeface="Lucida Sans Unicode"/>
                <a:cs typeface="Lucida Sans Unicode"/>
              </a:rPr>
              <a:t>practices. </a:t>
            </a:r>
            <a:r>
              <a:rPr sz="1850" spc="10" dirty="0">
                <a:latin typeface="Lucida Sans Unicode"/>
                <a:cs typeface="Lucida Sans Unicode"/>
              </a:rPr>
              <a:t>These </a:t>
            </a:r>
            <a:r>
              <a:rPr sz="1850" dirty="0">
                <a:latin typeface="Lucida Sans Unicode"/>
                <a:cs typeface="Lucida Sans Unicode"/>
              </a:rPr>
              <a:t>systems </a:t>
            </a:r>
            <a:r>
              <a:rPr sz="1850" spc="-50" dirty="0">
                <a:latin typeface="Lucida Sans Unicode"/>
                <a:cs typeface="Lucida Sans Unicode"/>
              </a:rPr>
              <a:t>utilize </a:t>
            </a:r>
            <a:r>
              <a:rPr sz="1850" spc="5" dirty="0">
                <a:latin typeface="Lucida Sans Unicode"/>
                <a:cs typeface="Lucida Sans Unicode"/>
              </a:rPr>
              <a:t>data </a:t>
            </a:r>
            <a:r>
              <a:rPr sz="1850" spc="10" dirty="0">
                <a:latin typeface="Lucida Sans Unicode"/>
                <a:cs typeface="Lucida Sans Unicode"/>
              </a:rPr>
              <a:t> </a:t>
            </a:r>
            <a:r>
              <a:rPr sz="1850" spc="5" dirty="0">
                <a:latin typeface="Lucida Sans Unicode"/>
                <a:cs typeface="Lucida Sans Unicode"/>
              </a:rPr>
              <a:t>analytics </a:t>
            </a:r>
            <a:r>
              <a:rPr sz="1850" spc="-10" dirty="0">
                <a:latin typeface="Lucida Sans Unicode"/>
                <a:cs typeface="Lucida Sans Unicode"/>
              </a:rPr>
              <a:t>to </a:t>
            </a:r>
            <a:r>
              <a:rPr sz="1850" spc="-50" dirty="0">
                <a:latin typeface="Lucida Sans Unicode"/>
                <a:cs typeface="Lucida Sans Unicode"/>
              </a:rPr>
              <a:t>provide </a:t>
            </a:r>
            <a:r>
              <a:rPr sz="1850" spc="-45" dirty="0">
                <a:latin typeface="Lucida Sans Unicode"/>
                <a:cs typeface="Lucida Sans Unicode"/>
              </a:rPr>
              <a:t>farmers </a:t>
            </a:r>
            <a:r>
              <a:rPr sz="1850" spc="-20" dirty="0">
                <a:latin typeface="Lucida Sans Unicode"/>
                <a:cs typeface="Lucida Sans Unicode"/>
              </a:rPr>
              <a:t>with </a:t>
            </a:r>
            <a:r>
              <a:rPr sz="1850" spc="-35" dirty="0">
                <a:latin typeface="Lucida Sans Unicode"/>
                <a:cs typeface="Lucida Sans Unicode"/>
              </a:rPr>
              <a:t>tailored </a:t>
            </a:r>
            <a:r>
              <a:rPr sz="1850" spc="-30" dirty="0">
                <a:latin typeface="Lucida Sans Unicode"/>
                <a:cs typeface="Lucida Sans Unicode"/>
              </a:rPr>
              <a:t>crop </a:t>
            </a:r>
            <a:r>
              <a:rPr sz="1850" spc="-15" dirty="0">
                <a:latin typeface="Lucida Sans Unicode"/>
                <a:cs typeface="Lucida Sans Unicode"/>
              </a:rPr>
              <a:t>suggestions, </a:t>
            </a:r>
            <a:r>
              <a:rPr sz="1850" spc="-65" dirty="0">
                <a:latin typeface="Lucida Sans Unicode"/>
                <a:cs typeface="Lucida Sans Unicode"/>
              </a:rPr>
              <a:t>optimizing </a:t>
            </a:r>
            <a:r>
              <a:rPr sz="1850" spc="-35" dirty="0">
                <a:latin typeface="Lucida Sans Unicode"/>
                <a:cs typeface="Lucida Sans Unicode"/>
              </a:rPr>
              <a:t>yield </a:t>
            </a:r>
            <a:r>
              <a:rPr sz="1850" spc="-30" dirty="0">
                <a:latin typeface="Lucida Sans Unicode"/>
                <a:cs typeface="Lucida Sans Unicode"/>
              </a:rPr>
              <a:t> and </a:t>
            </a:r>
            <a:r>
              <a:rPr sz="1850" spc="-10" dirty="0">
                <a:latin typeface="Lucida Sans Unicode"/>
                <a:cs typeface="Lucida Sans Unicode"/>
              </a:rPr>
              <a:t>resource </a:t>
            </a:r>
            <a:r>
              <a:rPr sz="1850" spc="-20" dirty="0">
                <a:latin typeface="Lucida Sans Unicode"/>
                <a:cs typeface="Lucida Sans Unicode"/>
              </a:rPr>
              <a:t>usage. </a:t>
            </a:r>
            <a:r>
              <a:rPr sz="1850" spc="-25" dirty="0">
                <a:latin typeface="Lucida Sans Unicode"/>
                <a:cs typeface="Lucida Sans Unicode"/>
              </a:rPr>
              <a:t>Understanding </a:t>
            </a:r>
            <a:r>
              <a:rPr sz="1850" spc="-10" dirty="0">
                <a:latin typeface="Lucida Sans Unicode"/>
                <a:cs typeface="Lucida Sans Unicode"/>
              </a:rPr>
              <a:t>this </a:t>
            </a:r>
            <a:r>
              <a:rPr sz="1850" spc="-15" dirty="0">
                <a:latin typeface="Lucida Sans Unicode"/>
                <a:cs typeface="Lucida Sans Unicode"/>
              </a:rPr>
              <a:t>technology </a:t>
            </a:r>
            <a:r>
              <a:rPr sz="1850" spc="-30" dirty="0">
                <a:latin typeface="Lucida Sans Unicode"/>
                <a:cs typeface="Lucida Sans Unicode"/>
              </a:rPr>
              <a:t>is </a:t>
            </a:r>
            <a:r>
              <a:rPr sz="1850" spc="-25" dirty="0">
                <a:latin typeface="Lucida Sans Unicode"/>
                <a:cs typeface="Lucida Sans Unicode"/>
              </a:rPr>
              <a:t>crucial </a:t>
            </a:r>
            <a:r>
              <a:rPr sz="1850" spc="-60" dirty="0">
                <a:latin typeface="Lucida Sans Unicode"/>
                <a:cs typeface="Lucida Sans Unicode"/>
              </a:rPr>
              <a:t>for </a:t>
            </a:r>
            <a:r>
              <a:rPr sz="1850" spc="-10" dirty="0">
                <a:latin typeface="Lucida Sans Unicode"/>
                <a:cs typeface="Lucida Sans Unicode"/>
              </a:rPr>
              <a:t>sustainable </a:t>
            </a:r>
            <a:r>
              <a:rPr sz="1850" spc="-575" dirty="0">
                <a:latin typeface="Lucida Sans Unicode"/>
                <a:cs typeface="Lucida Sans Unicode"/>
              </a:rPr>
              <a:t> </a:t>
            </a:r>
            <a:r>
              <a:rPr sz="1850" spc="-40" dirty="0">
                <a:latin typeface="Lucida Sans Unicode"/>
                <a:cs typeface="Lucida Sans Unicode"/>
              </a:rPr>
              <a:t>agriculture.</a:t>
            </a:r>
            <a:endParaRPr sz="185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170310" y="1377315"/>
            <a:ext cx="6172200" cy="8469630"/>
            <a:chOff x="11170310" y="1377315"/>
            <a:chExt cx="6172200" cy="84696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0310" y="1377315"/>
              <a:ext cx="5581650" cy="75342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8833" y="8313058"/>
              <a:ext cx="1533524" cy="1533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337" y="819986"/>
            <a:ext cx="10286998" cy="94670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09394" y="1578197"/>
            <a:ext cx="903541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505" dirty="0"/>
              <a:t>Importance</a:t>
            </a:r>
            <a:r>
              <a:rPr sz="2750" spc="-65" dirty="0"/>
              <a:t> </a:t>
            </a:r>
            <a:r>
              <a:rPr sz="2750" spc="525" dirty="0"/>
              <a:t>of</a:t>
            </a:r>
            <a:r>
              <a:rPr sz="2750" spc="-65" dirty="0"/>
              <a:t> </a:t>
            </a:r>
            <a:r>
              <a:rPr sz="2750" spc="515" dirty="0"/>
              <a:t>Crop</a:t>
            </a:r>
            <a:r>
              <a:rPr sz="2750" spc="-65" dirty="0"/>
              <a:t> </a:t>
            </a:r>
            <a:r>
              <a:rPr sz="2750" spc="625" dirty="0"/>
              <a:t>Recommendations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93240" y="2998508"/>
            <a:ext cx="1082040" cy="2224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72244" y="3255683"/>
            <a:ext cx="1329626" cy="22241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746141" y="3255683"/>
            <a:ext cx="2352040" cy="440055"/>
            <a:chOff x="11746141" y="3255683"/>
            <a:chExt cx="2352040" cy="44005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1364" y="3255683"/>
              <a:ext cx="1706270" cy="2256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6141" y="3522383"/>
              <a:ext cx="1892261" cy="17316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961691" y="2936932"/>
            <a:ext cx="7982584" cy="106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885" marR="5080" indent="-591820" algn="r">
              <a:lnSpc>
                <a:spcPct val="101099"/>
              </a:lnSpc>
              <a:spcBef>
                <a:spcPts val="100"/>
              </a:spcBef>
            </a:pPr>
            <a:r>
              <a:rPr sz="1700" spc="-55" dirty="0">
                <a:latin typeface="Lucida Sans Unicode"/>
                <a:cs typeface="Lucida Sans Unicode"/>
              </a:rPr>
              <a:t>Eective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25" dirty="0">
                <a:latin typeface="Lucida Sans Unicode"/>
                <a:cs typeface="Lucida Sans Unicode"/>
              </a:rPr>
              <a:t>crop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30" dirty="0">
                <a:latin typeface="Lucida Sans Unicode"/>
                <a:cs typeface="Lucida Sans Unicode"/>
              </a:rPr>
              <a:t>recommendations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10" dirty="0">
                <a:latin typeface="Lucida Sans Unicode"/>
                <a:cs typeface="Lucida Sans Unicode"/>
              </a:rPr>
              <a:t>are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25" dirty="0">
                <a:latin typeface="Lucida Sans Unicode"/>
                <a:cs typeface="Lucida Sans Unicode"/>
              </a:rPr>
              <a:t>vital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55" dirty="0">
                <a:latin typeface="Lucida Sans Unicode"/>
                <a:cs typeface="Lucida Sans Unicode"/>
              </a:rPr>
              <a:t>for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70" dirty="0">
                <a:latin typeface="Lucida Sans Unicode"/>
                <a:cs typeface="Lucida Sans Unicode"/>
              </a:rPr>
              <a:t>improving</a:t>
            </a:r>
            <a:r>
              <a:rPr sz="1700" spc="-180" dirty="0">
                <a:latin typeface="Lucida Sans Unicode"/>
                <a:cs typeface="Lucida Sans Unicode"/>
              </a:rPr>
              <a:t> </a:t>
            </a:r>
            <a:r>
              <a:rPr sz="1700" spc="-25" dirty="0">
                <a:latin typeface="Lucida Sans Unicode"/>
                <a:cs typeface="Lucida Sans Unicode"/>
              </a:rPr>
              <a:t>crop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20" dirty="0">
                <a:latin typeface="Lucida Sans Unicode"/>
                <a:cs typeface="Lucida Sans Unicode"/>
              </a:rPr>
              <a:t>yields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30" dirty="0">
                <a:latin typeface="Lucida Sans Unicode"/>
                <a:cs typeface="Lucida Sans Unicode"/>
              </a:rPr>
              <a:t>and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35" dirty="0">
                <a:latin typeface="Lucida Sans Unicode"/>
                <a:cs typeface="Lucida Sans Unicode"/>
              </a:rPr>
              <a:t>ensuring </a:t>
            </a:r>
            <a:r>
              <a:rPr sz="1700" spc="-525" dirty="0">
                <a:latin typeface="Lucida Sans Unicode"/>
                <a:cs typeface="Lucida Sans Unicode"/>
              </a:rPr>
              <a:t> </a:t>
            </a:r>
            <a:r>
              <a:rPr sz="1700" spc="-40" dirty="0">
                <a:latin typeface="Lucida Sans Unicode"/>
                <a:cs typeface="Lucida Sans Unicode"/>
              </a:rPr>
              <a:t>food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10" dirty="0">
                <a:latin typeface="Lucida Sans Unicode"/>
                <a:cs typeface="Lucida Sans Unicode"/>
              </a:rPr>
              <a:t>security.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45" dirty="0">
                <a:latin typeface="Lucida Sans Unicode"/>
                <a:cs typeface="Lucida Sans Unicode"/>
              </a:rPr>
              <a:t>By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35" dirty="0">
                <a:latin typeface="Lucida Sans Unicode"/>
                <a:cs typeface="Lucida Sans Unicode"/>
              </a:rPr>
              <a:t>leveraging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25" dirty="0">
                <a:latin typeface="Lucida Sans Unicode"/>
                <a:cs typeface="Lucida Sans Unicode"/>
              </a:rPr>
              <a:t>machine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45" dirty="0">
                <a:latin typeface="Lucida Sans Unicode"/>
                <a:cs typeface="Lucida Sans Unicode"/>
              </a:rPr>
              <a:t>learning,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40" dirty="0">
                <a:latin typeface="Lucida Sans Unicode"/>
                <a:cs typeface="Lucida Sans Unicode"/>
              </a:rPr>
              <a:t>farmers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15" dirty="0">
                <a:latin typeface="Lucida Sans Unicode"/>
                <a:cs typeface="Lucida Sans Unicode"/>
              </a:rPr>
              <a:t>can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55" dirty="0">
                <a:latin typeface="Lucida Sans Unicode"/>
                <a:cs typeface="Lucida Sans Unicode"/>
              </a:rPr>
              <a:t>make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55" dirty="0">
                <a:latin typeface="Lucida Sans Unicode"/>
                <a:cs typeface="Lucida Sans Unicode"/>
              </a:rPr>
              <a:t>informed </a:t>
            </a:r>
            <a:r>
              <a:rPr sz="1700" spc="-525" dirty="0">
                <a:latin typeface="Lucida Sans Unicode"/>
                <a:cs typeface="Lucida Sans Unicode"/>
              </a:rPr>
              <a:t> </a:t>
            </a:r>
            <a:r>
              <a:rPr sz="1700" spc="-15" dirty="0">
                <a:latin typeface="Lucida Sans Unicode"/>
                <a:cs typeface="Lucida Sans Unicode"/>
              </a:rPr>
              <a:t>decisions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dirty="0">
                <a:latin typeface="Lucida Sans Unicode"/>
                <a:cs typeface="Lucida Sans Unicode"/>
              </a:rPr>
              <a:t>based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35" dirty="0">
                <a:latin typeface="Lucida Sans Unicode"/>
                <a:cs typeface="Lucida Sans Unicode"/>
              </a:rPr>
              <a:t>on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25" dirty="0">
                <a:latin typeface="Lucida Sans Unicode"/>
                <a:cs typeface="Lucida Sans Unicode"/>
              </a:rPr>
              <a:t>climatic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30" dirty="0">
                <a:latin typeface="Lucida Sans Unicode"/>
                <a:cs typeface="Lucida Sans Unicode"/>
              </a:rPr>
              <a:t>conditions,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45" dirty="0">
                <a:latin typeface="Lucida Sans Unicode"/>
                <a:cs typeface="Lucida Sans Unicode"/>
              </a:rPr>
              <a:t>soil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20" dirty="0">
                <a:latin typeface="Lucida Sans Unicode"/>
                <a:cs typeface="Lucida Sans Unicode"/>
              </a:rPr>
              <a:t>health,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25" dirty="0">
                <a:latin typeface="Lucida Sans Unicode"/>
                <a:cs typeface="Lucida Sans Unicode"/>
              </a:rPr>
              <a:t>and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40" dirty="0">
                <a:latin typeface="Lucida Sans Unicode"/>
                <a:cs typeface="Lucida Sans Unicode"/>
              </a:rPr>
              <a:t>market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45" dirty="0">
                <a:latin typeface="Lucida Sans Unicode"/>
                <a:cs typeface="Lucida Sans Unicode"/>
              </a:rPr>
              <a:t>demand,</a:t>
            </a:r>
            <a:endParaRPr sz="1700">
              <a:latin typeface="Lucida Sans Unicode"/>
              <a:cs typeface="Lucida Sans Unicode"/>
            </a:endParaRPr>
          </a:p>
          <a:p>
            <a:pPr marR="5080" algn="r">
              <a:lnSpc>
                <a:spcPts val="2025"/>
              </a:lnSpc>
            </a:pPr>
            <a:r>
              <a:rPr sz="1700" spc="-40" dirty="0">
                <a:latin typeface="Lucida Sans Unicode"/>
                <a:cs typeface="Lucida Sans Unicode"/>
              </a:rPr>
              <a:t>u</a:t>
            </a:r>
            <a:r>
              <a:rPr sz="1700" spc="-90" dirty="0">
                <a:latin typeface="Lucida Sans Unicode"/>
                <a:cs typeface="Lucida Sans Unicode"/>
              </a:rPr>
              <a:t>l</a:t>
            </a:r>
            <a:r>
              <a:rPr sz="1700" spc="50" dirty="0">
                <a:latin typeface="Lucida Sans Unicode"/>
                <a:cs typeface="Lucida Sans Unicode"/>
              </a:rPr>
              <a:t>t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-135" dirty="0">
                <a:latin typeface="Lucida Sans Unicode"/>
                <a:cs typeface="Lucida Sans Unicode"/>
              </a:rPr>
              <a:t>m</a:t>
            </a:r>
            <a:r>
              <a:rPr sz="1700" spc="10" dirty="0">
                <a:latin typeface="Lucida Sans Unicode"/>
                <a:cs typeface="Lucida Sans Unicode"/>
              </a:rPr>
              <a:t>a</a:t>
            </a:r>
            <a:r>
              <a:rPr sz="1700" spc="15" dirty="0">
                <a:latin typeface="Lucida Sans Unicode"/>
                <a:cs typeface="Lucida Sans Unicode"/>
              </a:rPr>
              <a:t>t</a:t>
            </a:r>
            <a:r>
              <a:rPr sz="1700" spc="55" dirty="0">
                <a:latin typeface="Lucida Sans Unicode"/>
                <a:cs typeface="Lucida Sans Unicode"/>
              </a:rPr>
              <a:t>e</a:t>
            </a:r>
            <a:r>
              <a:rPr sz="1700" spc="-90" dirty="0">
                <a:latin typeface="Lucida Sans Unicode"/>
                <a:cs typeface="Lucida Sans Unicode"/>
              </a:rPr>
              <a:t>l</a:t>
            </a:r>
            <a:r>
              <a:rPr sz="1700" spc="20" dirty="0">
                <a:latin typeface="Lucida Sans Unicode"/>
                <a:cs typeface="Lucida Sans Unicode"/>
              </a:rPr>
              <a:t>y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90" dirty="0">
                <a:latin typeface="Lucida Sans Unicode"/>
                <a:cs typeface="Lucida Sans Unicode"/>
              </a:rPr>
              <a:t>l</a:t>
            </a:r>
            <a:r>
              <a:rPr sz="1700" spc="35" dirty="0">
                <a:latin typeface="Lucida Sans Unicode"/>
                <a:cs typeface="Lucida Sans Unicode"/>
              </a:rPr>
              <a:t>e</a:t>
            </a:r>
            <a:r>
              <a:rPr sz="1700" spc="10" dirty="0">
                <a:latin typeface="Lucida Sans Unicode"/>
                <a:cs typeface="Lucida Sans Unicode"/>
              </a:rPr>
              <a:t>a</a:t>
            </a:r>
            <a:r>
              <a:rPr sz="1700" spc="-50" dirty="0">
                <a:latin typeface="Lucida Sans Unicode"/>
                <a:cs typeface="Lucida Sans Unicode"/>
              </a:rPr>
              <a:t>d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-40" dirty="0">
                <a:latin typeface="Lucida Sans Unicode"/>
                <a:cs typeface="Lucida Sans Unicode"/>
              </a:rPr>
              <a:t>n</a:t>
            </a:r>
            <a:r>
              <a:rPr sz="1700" spc="-45" dirty="0">
                <a:latin typeface="Lucida Sans Unicode"/>
                <a:cs typeface="Lucida Sans Unicode"/>
              </a:rPr>
              <a:t>g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15" dirty="0">
                <a:latin typeface="Lucida Sans Unicode"/>
                <a:cs typeface="Lucida Sans Unicode"/>
              </a:rPr>
              <a:t>t</a:t>
            </a:r>
            <a:r>
              <a:rPr sz="1700" spc="-30" dirty="0">
                <a:latin typeface="Lucida Sans Unicode"/>
                <a:cs typeface="Lucida Sans Unicode"/>
              </a:rPr>
              <a:t>o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-45" dirty="0">
                <a:latin typeface="Lucida Sans Unicode"/>
                <a:cs typeface="Lucida Sans Unicode"/>
              </a:rPr>
              <a:t>n</a:t>
            </a:r>
            <a:r>
              <a:rPr sz="1700" spc="80" dirty="0">
                <a:latin typeface="Lucida Sans Unicode"/>
                <a:cs typeface="Lucida Sans Unicode"/>
              </a:rPr>
              <a:t>c</a:t>
            </a:r>
            <a:r>
              <a:rPr sz="1700" spc="-95" dirty="0">
                <a:latin typeface="Lucida Sans Unicode"/>
                <a:cs typeface="Lucida Sans Unicode"/>
              </a:rPr>
              <a:t>r</a:t>
            </a:r>
            <a:r>
              <a:rPr sz="1700" spc="35" dirty="0">
                <a:latin typeface="Lucida Sans Unicode"/>
                <a:cs typeface="Lucida Sans Unicode"/>
              </a:rPr>
              <a:t>e</a:t>
            </a:r>
            <a:r>
              <a:rPr sz="1700" spc="15" dirty="0">
                <a:latin typeface="Lucida Sans Unicode"/>
                <a:cs typeface="Lucida Sans Unicode"/>
              </a:rPr>
              <a:t>a</a:t>
            </a:r>
            <a:r>
              <a:rPr sz="1700" spc="30" dirty="0">
                <a:latin typeface="Lucida Sans Unicode"/>
                <a:cs typeface="Lucida Sans Unicode"/>
              </a:rPr>
              <a:t>s</a:t>
            </a:r>
            <a:r>
              <a:rPr sz="1700" spc="55" dirty="0">
                <a:latin typeface="Lucida Sans Unicode"/>
                <a:cs typeface="Lucida Sans Unicode"/>
              </a:rPr>
              <a:t>e</a:t>
            </a:r>
            <a:r>
              <a:rPr sz="1700" spc="-50" dirty="0">
                <a:latin typeface="Lucida Sans Unicode"/>
                <a:cs typeface="Lucida Sans Unicode"/>
              </a:rPr>
              <a:t>d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60" dirty="0">
                <a:latin typeface="Lucida Sans Unicode"/>
                <a:cs typeface="Lucida Sans Unicode"/>
              </a:rPr>
              <a:t>p</a:t>
            </a:r>
            <a:r>
              <a:rPr sz="1700" spc="-95" dirty="0">
                <a:latin typeface="Lucida Sans Unicode"/>
                <a:cs typeface="Lucida Sans Unicode"/>
              </a:rPr>
              <a:t>r</a:t>
            </a:r>
            <a:r>
              <a:rPr sz="1700" spc="-35" dirty="0">
                <a:latin typeface="Lucida Sans Unicode"/>
                <a:cs typeface="Lucida Sans Unicode"/>
              </a:rPr>
              <a:t>o</a:t>
            </a:r>
            <a:r>
              <a:rPr sz="1700" spc="-50" dirty="0">
                <a:latin typeface="Lucida Sans Unicode"/>
                <a:cs typeface="Lucida Sans Unicode"/>
              </a:rPr>
              <a:t>d</a:t>
            </a:r>
            <a:r>
              <a:rPr sz="1700" spc="-40" dirty="0">
                <a:latin typeface="Lucida Sans Unicode"/>
                <a:cs typeface="Lucida Sans Unicode"/>
              </a:rPr>
              <a:t>u</a:t>
            </a:r>
            <a:r>
              <a:rPr sz="1700" spc="75" dirty="0">
                <a:latin typeface="Lucida Sans Unicode"/>
                <a:cs typeface="Lucida Sans Unicode"/>
              </a:rPr>
              <a:t>c</a:t>
            </a:r>
            <a:r>
              <a:rPr sz="1700" spc="50" dirty="0">
                <a:latin typeface="Lucida Sans Unicode"/>
                <a:cs typeface="Lucida Sans Unicode"/>
              </a:rPr>
              <a:t>t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-65" dirty="0">
                <a:latin typeface="Lucida Sans Unicode"/>
                <a:cs typeface="Lucida Sans Unicode"/>
              </a:rPr>
              <a:t>v</a:t>
            </a:r>
            <a:r>
              <a:rPr sz="1700" spc="-40" dirty="0">
                <a:latin typeface="Lucida Sans Unicode"/>
                <a:cs typeface="Lucida Sans Unicode"/>
              </a:rPr>
              <a:t>i</a:t>
            </a:r>
            <a:r>
              <a:rPr sz="1700" spc="20" dirty="0">
                <a:latin typeface="Lucida Sans Unicode"/>
                <a:cs typeface="Lucida Sans Unicode"/>
              </a:rPr>
              <a:t>t</a:t>
            </a:r>
            <a:r>
              <a:rPr sz="1700" spc="-120" dirty="0">
                <a:latin typeface="Lucida Sans Unicode"/>
                <a:cs typeface="Lucida Sans Unicode"/>
              </a:rPr>
              <a:t>y</a:t>
            </a:r>
            <a:r>
              <a:rPr sz="1700" spc="-105" dirty="0">
                <a:latin typeface="Lucida Sans Unicode"/>
                <a:cs typeface="Lucida Sans Unicode"/>
              </a:rPr>
              <a:t>.</a:t>
            </a:r>
            <a:endParaRPr sz="17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4452" y="1380286"/>
            <a:ext cx="5695949" cy="7534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9209" y="1578057"/>
            <a:ext cx="699579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685" dirty="0"/>
              <a:t>Machine</a:t>
            </a:r>
            <a:r>
              <a:rPr sz="3350" spc="-90" dirty="0"/>
              <a:t> </a:t>
            </a:r>
            <a:r>
              <a:rPr sz="3350" spc="610" dirty="0"/>
              <a:t>Learning</a:t>
            </a:r>
            <a:r>
              <a:rPr sz="3350" spc="-90" dirty="0"/>
              <a:t> </a:t>
            </a:r>
            <a:r>
              <a:rPr sz="3350" spc="685" dirty="0"/>
              <a:t>Basics</a:t>
            </a:r>
            <a:endParaRPr sz="3350"/>
          </a:p>
        </p:txBody>
      </p:sp>
      <p:sp>
        <p:nvSpPr>
          <p:cNvPr id="4" name="object 4"/>
          <p:cNvSpPr/>
          <p:nvPr/>
        </p:nvSpPr>
        <p:spPr>
          <a:xfrm>
            <a:off x="6959574" y="3030816"/>
            <a:ext cx="454659" cy="170180"/>
          </a:xfrm>
          <a:custGeom>
            <a:avLst/>
            <a:gdLst/>
            <a:ahLst/>
            <a:cxnLst/>
            <a:rect l="l" t="t" r="r" b="b"/>
            <a:pathLst>
              <a:path w="454659" h="170180">
                <a:moveTo>
                  <a:pt x="56299" y="36106"/>
                </a:moveTo>
                <a:lnTo>
                  <a:pt x="19952" y="49954"/>
                </a:lnTo>
                <a:lnTo>
                  <a:pt x="1651" y="85156"/>
                </a:lnTo>
                <a:lnTo>
                  <a:pt x="0" y="102870"/>
                </a:lnTo>
                <a:lnTo>
                  <a:pt x="416" y="111997"/>
                </a:lnTo>
                <a:lnTo>
                  <a:pt x="14887" y="150280"/>
                </a:lnTo>
                <a:lnTo>
                  <a:pt x="48282" y="169298"/>
                </a:lnTo>
                <a:lnTo>
                  <a:pt x="56934" y="169862"/>
                </a:lnTo>
                <a:lnTo>
                  <a:pt x="65492" y="169293"/>
                </a:lnTo>
                <a:lnTo>
                  <a:pt x="91401" y="157289"/>
                </a:lnTo>
                <a:lnTo>
                  <a:pt x="114630" y="157289"/>
                </a:lnTo>
                <a:lnTo>
                  <a:pt x="114630" y="145821"/>
                </a:lnTo>
                <a:lnTo>
                  <a:pt x="51371" y="145821"/>
                </a:lnTo>
                <a:lnTo>
                  <a:pt x="45377" y="144018"/>
                </a:lnTo>
                <a:lnTo>
                  <a:pt x="26240" y="93797"/>
                </a:lnTo>
                <a:lnTo>
                  <a:pt x="27330" y="87096"/>
                </a:lnTo>
                <a:lnTo>
                  <a:pt x="29756" y="80657"/>
                </a:lnTo>
                <a:lnTo>
                  <a:pt x="32169" y="74168"/>
                </a:lnTo>
                <a:lnTo>
                  <a:pt x="35763" y="69126"/>
                </a:lnTo>
                <a:lnTo>
                  <a:pt x="45313" y="61937"/>
                </a:lnTo>
                <a:lnTo>
                  <a:pt x="51435" y="60147"/>
                </a:lnTo>
                <a:lnTo>
                  <a:pt x="114630" y="60147"/>
                </a:lnTo>
                <a:lnTo>
                  <a:pt x="114630" y="46926"/>
                </a:lnTo>
                <a:lnTo>
                  <a:pt x="89357" y="46926"/>
                </a:lnTo>
                <a:lnTo>
                  <a:pt x="88544" y="46266"/>
                </a:lnTo>
                <a:lnTo>
                  <a:pt x="87706" y="45631"/>
                </a:lnTo>
                <a:lnTo>
                  <a:pt x="86855" y="45021"/>
                </a:lnTo>
                <a:lnTo>
                  <a:pt x="80253" y="41121"/>
                </a:lnTo>
                <a:lnTo>
                  <a:pt x="72963" y="38334"/>
                </a:lnTo>
                <a:lnTo>
                  <a:pt x="64979" y="36663"/>
                </a:lnTo>
                <a:lnTo>
                  <a:pt x="56299" y="36106"/>
                </a:lnTo>
                <a:close/>
              </a:path>
              <a:path w="454659" h="170180">
                <a:moveTo>
                  <a:pt x="114630" y="157289"/>
                </a:moveTo>
                <a:lnTo>
                  <a:pt x="91401" y="157289"/>
                </a:lnTo>
                <a:lnTo>
                  <a:pt x="91122" y="166598"/>
                </a:lnTo>
                <a:lnTo>
                  <a:pt x="114630" y="166598"/>
                </a:lnTo>
                <a:lnTo>
                  <a:pt x="114630" y="157289"/>
                </a:lnTo>
                <a:close/>
              </a:path>
              <a:path w="454659" h="170180">
                <a:moveTo>
                  <a:pt x="114630" y="60147"/>
                </a:moveTo>
                <a:lnTo>
                  <a:pt x="66141" y="60147"/>
                </a:lnTo>
                <a:lnTo>
                  <a:pt x="72085" y="61874"/>
                </a:lnTo>
                <a:lnTo>
                  <a:pt x="81419" y="68783"/>
                </a:lnTo>
                <a:lnTo>
                  <a:pt x="84975" y="73723"/>
                </a:lnTo>
                <a:lnTo>
                  <a:pt x="89903" y="86614"/>
                </a:lnTo>
                <a:lnTo>
                  <a:pt x="91060" y="93797"/>
                </a:lnTo>
                <a:lnTo>
                  <a:pt x="91034" y="111997"/>
                </a:lnTo>
                <a:lnTo>
                  <a:pt x="65963" y="145821"/>
                </a:lnTo>
                <a:lnTo>
                  <a:pt x="114630" y="145821"/>
                </a:lnTo>
                <a:lnTo>
                  <a:pt x="114630" y="60147"/>
                </a:lnTo>
                <a:close/>
              </a:path>
              <a:path w="454659" h="170180">
                <a:moveTo>
                  <a:pt x="114630" y="0"/>
                </a:moveTo>
                <a:lnTo>
                  <a:pt x="89357" y="0"/>
                </a:lnTo>
                <a:lnTo>
                  <a:pt x="89357" y="46926"/>
                </a:lnTo>
                <a:lnTo>
                  <a:pt x="114630" y="46926"/>
                </a:lnTo>
                <a:lnTo>
                  <a:pt x="114630" y="0"/>
                </a:lnTo>
                <a:close/>
              </a:path>
              <a:path w="454659" h="170180">
                <a:moveTo>
                  <a:pt x="233388" y="60350"/>
                </a:moveTo>
                <a:lnTo>
                  <a:pt x="196888" y="60350"/>
                </a:lnTo>
                <a:lnTo>
                  <a:pt x="204012" y="62687"/>
                </a:lnTo>
                <a:lnTo>
                  <a:pt x="207924" y="67360"/>
                </a:lnTo>
                <a:lnTo>
                  <a:pt x="210477" y="70358"/>
                </a:lnTo>
                <a:lnTo>
                  <a:pt x="212128" y="75780"/>
                </a:lnTo>
                <a:lnTo>
                  <a:pt x="212902" y="83604"/>
                </a:lnTo>
                <a:lnTo>
                  <a:pt x="206933" y="84404"/>
                </a:lnTo>
                <a:lnTo>
                  <a:pt x="197853" y="85509"/>
                </a:lnTo>
                <a:lnTo>
                  <a:pt x="190677" y="86512"/>
                </a:lnTo>
                <a:lnTo>
                  <a:pt x="150990" y="95694"/>
                </a:lnTo>
                <a:lnTo>
                  <a:pt x="129628" y="123139"/>
                </a:lnTo>
                <a:lnTo>
                  <a:pt x="129720" y="137731"/>
                </a:lnTo>
                <a:lnTo>
                  <a:pt x="156692" y="168059"/>
                </a:lnTo>
                <a:lnTo>
                  <a:pt x="164896" y="169862"/>
                </a:lnTo>
                <a:lnTo>
                  <a:pt x="174548" y="169862"/>
                </a:lnTo>
                <a:lnTo>
                  <a:pt x="212572" y="157454"/>
                </a:lnTo>
                <a:lnTo>
                  <a:pt x="214922" y="155117"/>
                </a:lnTo>
                <a:lnTo>
                  <a:pt x="238379" y="155117"/>
                </a:lnTo>
                <a:lnTo>
                  <a:pt x="238379" y="146888"/>
                </a:lnTo>
                <a:lnTo>
                  <a:pt x="170802" y="146888"/>
                </a:lnTo>
                <a:lnTo>
                  <a:pt x="166484" y="146050"/>
                </a:lnTo>
                <a:lnTo>
                  <a:pt x="154787" y="127050"/>
                </a:lnTo>
                <a:lnTo>
                  <a:pt x="155549" y="124345"/>
                </a:lnTo>
                <a:lnTo>
                  <a:pt x="158610" y="120040"/>
                </a:lnTo>
                <a:lnTo>
                  <a:pt x="160705" y="118224"/>
                </a:lnTo>
                <a:lnTo>
                  <a:pt x="163385" y="116763"/>
                </a:lnTo>
                <a:lnTo>
                  <a:pt x="166052" y="115265"/>
                </a:lnTo>
                <a:lnTo>
                  <a:pt x="208559" y="107315"/>
                </a:lnTo>
                <a:lnTo>
                  <a:pt x="213182" y="106730"/>
                </a:lnTo>
                <a:lnTo>
                  <a:pt x="238379" y="106730"/>
                </a:lnTo>
                <a:lnTo>
                  <a:pt x="238379" y="103403"/>
                </a:lnTo>
                <a:lnTo>
                  <a:pt x="238747" y="103352"/>
                </a:lnTo>
                <a:lnTo>
                  <a:pt x="238379" y="103162"/>
                </a:lnTo>
                <a:lnTo>
                  <a:pt x="238268" y="83604"/>
                </a:lnTo>
                <a:lnTo>
                  <a:pt x="238252" y="83121"/>
                </a:lnTo>
                <a:lnTo>
                  <a:pt x="243438" y="79946"/>
                </a:lnTo>
                <a:lnTo>
                  <a:pt x="238074" y="79946"/>
                </a:lnTo>
                <a:lnTo>
                  <a:pt x="237959" y="78320"/>
                </a:lnTo>
                <a:lnTo>
                  <a:pt x="237159" y="70485"/>
                </a:lnTo>
                <a:lnTo>
                  <a:pt x="236118" y="66306"/>
                </a:lnTo>
                <a:lnTo>
                  <a:pt x="234480" y="62496"/>
                </a:lnTo>
                <a:lnTo>
                  <a:pt x="233388" y="60350"/>
                </a:lnTo>
                <a:close/>
              </a:path>
              <a:path w="454659" h="170180">
                <a:moveTo>
                  <a:pt x="294906" y="62230"/>
                </a:moveTo>
                <a:lnTo>
                  <a:pt x="269849" y="62230"/>
                </a:lnTo>
                <a:lnTo>
                  <a:pt x="269922" y="129514"/>
                </a:lnTo>
                <a:lnTo>
                  <a:pt x="293166" y="166357"/>
                </a:lnTo>
                <a:lnTo>
                  <a:pt x="313524" y="168529"/>
                </a:lnTo>
                <a:lnTo>
                  <a:pt x="321815" y="167682"/>
                </a:lnTo>
                <a:lnTo>
                  <a:pt x="331114" y="165747"/>
                </a:lnTo>
                <a:lnTo>
                  <a:pt x="331114" y="145059"/>
                </a:lnTo>
                <a:lnTo>
                  <a:pt x="311492" y="145059"/>
                </a:lnTo>
                <a:lnTo>
                  <a:pt x="302018" y="143446"/>
                </a:lnTo>
                <a:lnTo>
                  <a:pt x="298691" y="141249"/>
                </a:lnTo>
                <a:lnTo>
                  <a:pt x="296773" y="137642"/>
                </a:lnTo>
                <a:lnTo>
                  <a:pt x="295706" y="135763"/>
                </a:lnTo>
                <a:lnTo>
                  <a:pt x="295122" y="133350"/>
                </a:lnTo>
                <a:lnTo>
                  <a:pt x="295008" y="130441"/>
                </a:lnTo>
                <a:lnTo>
                  <a:pt x="294906" y="62230"/>
                </a:lnTo>
                <a:close/>
              </a:path>
              <a:path w="454659" h="170180">
                <a:moveTo>
                  <a:pt x="238379" y="155117"/>
                </a:moveTo>
                <a:lnTo>
                  <a:pt x="214922" y="155117"/>
                </a:lnTo>
                <a:lnTo>
                  <a:pt x="214922" y="166598"/>
                </a:lnTo>
                <a:lnTo>
                  <a:pt x="238379" y="166598"/>
                </a:lnTo>
                <a:lnTo>
                  <a:pt x="238379" y="155117"/>
                </a:lnTo>
                <a:close/>
              </a:path>
              <a:path w="454659" h="170180">
                <a:moveTo>
                  <a:pt x="238379" y="106730"/>
                </a:moveTo>
                <a:lnTo>
                  <a:pt x="213182" y="106730"/>
                </a:lnTo>
                <a:lnTo>
                  <a:pt x="213086" y="112014"/>
                </a:lnTo>
                <a:lnTo>
                  <a:pt x="212661" y="115925"/>
                </a:lnTo>
                <a:lnTo>
                  <a:pt x="211886" y="119481"/>
                </a:lnTo>
                <a:lnTo>
                  <a:pt x="210959" y="124790"/>
                </a:lnTo>
                <a:lnTo>
                  <a:pt x="209003" y="129514"/>
                </a:lnTo>
                <a:lnTo>
                  <a:pt x="203022" y="137731"/>
                </a:lnTo>
                <a:lnTo>
                  <a:pt x="199034" y="140970"/>
                </a:lnTo>
                <a:lnTo>
                  <a:pt x="189090" y="145719"/>
                </a:lnTo>
                <a:lnTo>
                  <a:pt x="183197" y="146888"/>
                </a:lnTo>
                <a:lnTo>
                  <a:pt x="238379" y="146888"/>
                </a:lnTo>
                <a:lnTo>
                  <a:pt x="238379" y="106730"/>
                </a:lnTo>
                <a:close/>
              </a:path>
              <a:path w="454659" h="170180">
                <a:moveTo>
                  <a:pt x="331114" y="142608"/>
                </a:moveTo>
                <a:lnTo>
                  <a:pt x="319608" y="144500"/>
                </a:lnTo>
                <a:lnTo>
                  <a:pt x="311492" y="145059"/>
                </a:lnTo>
                <a:lnTo>
                  <a:pt x="331114" y="145059"/>
                </a:lnTo>
                <a:lnTo>
                  <a:pt x="331114" y="142608"/>
                </a:lnTo>
                <a:close/>
              </a:path>
              <a:path w="454659" h="170180">
                <a:moveTo>
                  <a:pt x="186778" y="36106"/>
                </a:moveTo>
                <a:lnTo>
                  <a:pt x="145959" y="51335"/>
                </a:lnTo>
                <a:lnTo>
                  <a:pt x="133146" y="77076"/>
                </a:lnTo>
                <a:lnTo>
                  <a:pt x="157403" y="84239"/>
                </a:lnTo>
                <a:lnTo>
                  <a:pt x="160172" y="74510"/>
                </a:lnTo>
                <a:lnTo>
                  <a:pt x="163931" y="68097"/>
                </a:lnTo>
                <a:lnTo>
                  <a:pt x="173405" y="61899"/>
                </a:lnTo>
                <a:lnTo>
                  <a:pt x="179362" y="60350"/>
                </a:lnTo>
                <a:lnTo>
                  <a:pt x="233388" y="60350"/>
                </a:lnTo>
                <a:lnTo>
                  <a:pt x="231379" y="56397"/>
                </a:lnTo>
                <a:lnTo>
                  <a:pt x="195132" y="36527"/>
                </a:lnTo>
                <a:lnTo>
                  <a:pt x="186778" y="36106"/>
                </a:lnTo>
                <a:close/>
              </a:path>
              <a:path w="454659" h="170180">
                <a:moveTo>
                  <a:pt x="245160" y="78892"/>
                </a:moveTo>
                <a:lnTo>
                  <a:pt x="238074" y="79946"/>
                </a:lnTo>
                <a:lnTo>
                  <a:pt x="243438" y="79946"/>
                </a:lnTo>
                <a:lnTo>
                  <a:pt x="245160" y="78892"/>
                </a:lnTo>
                <a:close/>
              </a:path>
              <a:path w="454659" h="170180">
                <a:moveTo>
                  <a:pt x="331114" y="39357"/>
                </a:moveTo>
                <a:lnTo>
                  <a:pt x="244589" y="39357"/>
                </a:lnTo>
                <a:lnTo>
                  <a:pt x="244589" y="62230"/>
                </a:lnTo>
                <a:lnTo>
                  <a:pt x="331114" y="62230"/>
                </a:lnTo>
                <a:lnTo>
                  <a:pt x="331114" y="39357"/>
                </a:lnTo>
                <a:close/>
              </a:path>
              <a:path w="454659" h="170180">
                <a:moveTo>
                  <a:pt x="294906" y="6565"/>
                </a:moveTo>
                <a:lnTo>
                  <a:pt x="269849" y="6565"/>
                </a:lnTo>
                <a:lnTo>
                  <a:pt x="269849" y="39357"/>
                </a:lnTo>
                <a:lnTo>
                  <a:pt x="294906" y="39357"/>
                </a:lnTo>
                <a:lnTo>
                  <a:pt x="294906" y="6565"/>
                </a:lnTo>
                <a:close/>
              </a:path>
              <a:path w="454659" h="170180">
                <a:moveTo>
                  <a:pt x="442535" y="60350"/>
                </a:moveTo>
                <a:lnTo>
                  <a:pt x="406044" y="60350"/>
                </a:lnTo>
                <a:lnTo>
                  <a:pt x="413156" y="62687"/>
                </a:lnTo>
                <a:lnTo>
                  <a:pt x="419620" y="70358"/>
                </a:lnTo>
                <a:lnTo>
                  <a:pt x="421284" y="75780"/>
                </a:lnTo>
                <a:lnTo>
                  <a:pt x="422046" y="83604"/>
                </a:lnTo>
                <a:lnTo>
                  <a:pt x="416090" y="84404"/>
                </a:lnTo>
                <a:lnTo>
                  <a:pt x="407009" y="85509"/>
                </a:lnTo>
                <a:lnTo>
                  <a:pt x="399821" y="86512"/>
                </a:lnTo>
                <a:lnTo>
                  <a:pt x="360133" y="95694"/>
                </a:lnTo>
                <a:lnTo>
                  <a:pt x="338772" y="123139"/>
                </a:lnTo>
                <a:lnTo>
                  <a:pt x="338864" y="137731"/>
                </a:lnTo>
                <a:lnTo>
                  <a:pt x="365836" y="168059"/>
                </a:lnTo>
                <a:lnTo>
                  <a:pt x="374040" y="169862"/>
                </a:lnTo>
                <a:lnTo>
                  <a:pt x="383692" y="169862"/>
                </a:lnTo>
                <a:lnTo>
                  <a:pt x="421728" y="157454"/>
                </a:lnTo>
                <a:lnTo>
                  <a:pt x="424078" y="155117"/>
                </a:lnTo>
                <a:lnTo>
                  <a:pt x="447522" y="155117"/>
                </a:lnTo>
                <a:lnTo>
                  <a:pt x="447522" y="146888"/>
                </a:lnTo>
                <a:lnTo>
                  <a:pt x="379958" y="146888"/>
                </a:lnTo>
                <a:lnTo>
                  <a:pt x="375627" y="146050"/>
                </a:lnTo>
                <a:lnTo>
                  <a:pt x="363931" y="132994"/>
                </a:lnTo>
                <a:lnTo>
                  <a:pt x="363931" y="127050"/>
                </a:lnTo>
                <a:lnTo>
                  <a:pt x="364693" y="124345"/>
                </a:lnTo>
                <a:lnTo>
                  <a:pt x="366229" y="122212"/>
                </a:lnTo>
                <a:lnTo>
                  <a:pt x="367753" y="120040"/>
                </a:lnTo>
                <a:lnTo>
                  <a:pt x="369862" y="118224"/>
                </a:lnTo>
                <a:lnTo>
                  <a:pt x="372529" y="116763"/>
                </a:lnTo>
                <a:lnTo>
                  <a:pt x="375196" y="115265"/>
                </a:lnTo>
                <a:lnTo>
                  <a:pt x="417715" y="107315"/>
                </a:lnTo>
                <a:lnTo>
                  <a:pt x="422338" y="106730"/>
                </a:lnTo>
                <a:lnTo>
                  <a:pt x="447522" y="106730"/>
                </a:lnTo>
                <a:lnTo>
                  <a:pt x="447522" y="103403"/>
                </a:lnTo>
                <a:lnTo>
                  <a:pt x="447903" y="103352"/>
                </a:lnTo>
                <a:lnTo>
                  <a:pt x="447522" y="103162"/>
                </a:lnTo>
                <a:lnTo>
                  <a:pt x="447408" y="83121"/>
                </a:lnTo>
                <a:lnTo>
                  <a:pt x="452595" y="79946"/>
                </a:lnTo>
                <a:lnTo>
                  <a:pt x="447217" y="79946"/>
                </a:lnTo>
                <a:lnTo>
                  <a:pt x="446994" y="77076"/>
                </a:lnTo>
                <a:lnTo>
                  <a:pt x="446316" y="70485"/>
                </a:lnTo>
                <a:lnTo>
                  <a:pt x="445262" y="66306"/>
                </a:lnTo>
                <a:lnTo>
                  <a:pt x="443623" y="62496"/>
                </a:lnTo>
                <a:lnTo>
                  <a:pt x="442535" y="60350"/>
                </a:lnTo>
                <a:close/>
              </a:path>
              <a:path w="454659" h="170180">
                <a:moveTo>
                  <a:pt x="447522" y="155117"/>
                </a:moveTo>
                <a:lnTo>
                  <a:pt x="424078" y="155117"/>
                </a:lnTo>
                <a:lnTo>
                  <a:pt x="424078" y="166598"/>
                </a:lnTo>
                <a:lnTo>
                  <a:pt x="447522" y="166598"/>
                </a:lnTo>
                <a:lnTo>
                  <a:pt x="447522" y="155117"/>
                </a:lnTo>
                <a:close/>
              </a:path>
              <a:path w="454659" h="170180">
                <a:moveTo>
                  <a:pt x="447522" y="106730"/>
                </a:moveTo>
                <a:lnTo>
                  <a:pt x="422338" y="106730"/>
                </a:lnTo>
                <a:lnTo>
                  <a:pt x="422242" y="112014"/>
                </a:lnTo>
                <a:lnTo>
                  <a:pt x="421817" y="115925"/>
                </a:lnTo>
                <a:lnTo>
                  <a:pt x="421030" y="119481"/>
                </a:lnTo>
                <a:lnTo>
                  <a:pt x="420103" y="124790"/>
                </a:lnTo>
                <a:lnTo>
                  <a:pt x="418147" y="129514"/>
                </a:lnTo>
                <a:lnTo>
                  <a:pt x="392353" y="146888"/>
                </a:lnTo>
                <a:lnTo>
                  <a:pt x="447522" y="146888"/>
                </a:lnTo>
                <a:lnTo>
                  <a:pt x="447522" y="106730"/>
                </a:lnTo>
                <a:close/>
              </a:path>
              <a:path w="454659" h="170180">
                <a:moveTo>
                  <a:pt x="395922" y="36106"/>
                </a:moveTo>
                <a:lnTo>
                  <a:pt x="355108" y="51335"/>
                </a:lnTo>
                <a:lnTo>
                  <a:pt x="342303" y="77076"/>
                </a:lnTo>
                <a:lnTo>
                  <a:pt x="366547" y="84239"/>
                </a:lnTo>
                <a:lnTo>
                  <a:pt x="369328" y="74510"/>
                </a:lnTo>
                <a:lnTo>
                  <a:pt x="373087" y="68097"/>
                </a:lnTo>
                <a:lnTo>
                  <a:pt x="382562" y="61899"/>
                </a:lnTo>
                <a:lnTo>
                  <a:pt x="388518" y="60350"/>
                </a:lnTo>
                <a:lnTo>
                  <a:pt x="442535" y="60350"/>
                </a:lnTo>
                <a:lnTo>
                  <a:pt x="440530" y="56397"/>
                </a:lnTo>
                <a:lnTo>
                  <a:pt x="404283" y="36527"/>
                </a:lnTo>
                <a:lnTo>
                  <a:pt x="395922" y="36106"/>
                </a:lnTo>
                <a:close/>
              </a:path>
              <a:path w="454659" h="170180">
                <a:moveTo>
                  <a:pt x="454317" y="78892"/>
                </a:moveTo>
                <a:lnTo>
                  <a:pt x="447217" y="79946"/>
                </a:lnTo>
                <a:lnTo>
                  <a:pt x="452595" y="79946"/>
                </a:lnTo>
                <a:lnTo>
                  <a:pt x="454317" y="78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1541" y="3724148"/>
            <a:ext cx="562610" cy="183515"/>
          </a:xfrm>
          <a:custGeom>
            <a:avLst/>
            <a:gdLst/>
            <a:ahLst/>
            <a:cxnLst/>
            <a:rect l="l" t="t" r="r" b="b"/>
            <a:pathLst>
              <a:path w="562609" h="183514">
                <a:moveTo>
                  <a:pt x="60198" y="0"/>
                </a:moveTo>
                <a:lnTo>
                  <a:pt x="21491" y="13207"/>
                </a:lnTo>
                <a:lnTo>
                  <a:pt x="1922" y="48393"/>
                </a:lnTo>
                <a:lnTo>
                  <a:pt x="0" y="66878"/>
                </a:lnTo>
                <a:lnTo>
                  <a:pt x="521" y="76257"/>
                </a:lnTo>
                <a:lnTo>
                  <a:pt x="15635" y="114747"/>
                </a:lnTo>
                <a:lnTo>
                  <a:pt x="50856" y="133211"/>
                </a:lnTo>
                <a:lnTo>
                  <a:pt x="60083" y="133756"/>
                </a:lnTo>
                <a:lnTo>
                  <a:pt x="69249" y="133194"/>
                </a:lnTo>
                <a:lnTo>
                  <a:pt x="105529" y="112568"/>
                </a:lnTo>
                <a:lnTo>
                  <a:pt x="107630" y="109283"/>
                </a:lnTo>
                <a:lnTo>
                  <a:pt x="60083" y="109283"/>
                </a:lnTo>
                <a:lnTo>
                  <a:pt x="52239" y="108573"/>
                </a:lnTo>
                <a:lnTo>
                  <a:pt x="26740" y="76189"/>
                </a:lnTo>
                <a:lnTo>
                  <a:pt x="26111" y="66878"/>
                </a:lnTo>
                <a:lnTo>
                  <a:pt x="26187" y="58254"/>
                </a:lnTo>
                <a:lnTo>
                  <a:pt x="52400" y="24460"/>
                </a:lnTo>
                <a:lnTo>
                  <a:pt x="108088" y="24460"/>
                </a:lnTo>
                <a:lnTo>
                  <a:pt x="106643" y="21966"/>
                </a:lnTo>
                <a:lnTo>
                  <a:pt x="69541" y="597"/>
                </a:lnTo>
                <a:lnTo>
                  <a:pt x="60198" y="0"/>
                </a:lnTo>
                <a:close/>
              </a:path>
              <a:path w="562609" h="183514">
                <a:moveTo>
                  <a:pt x="90855" y="86639"/>
                </a:moveTo>
                <a:lnTo>
                  <a:pt x="87223" y="95364"/>
                </a:lnTo>
                <a:lnTo>
                  <a:pt x="82969" y="101333"/>
                </a:lnTo>
                <a:lnTo>
                  <a:pt x="73253" y="107708"/>
                </a:lnTo>
                <a:lnTo>
                  <a:pt x="67246" y="109283"/>
                </a:lnTo>
                <a:lnTo>
                  <a:pt x="107630" y="109283"/>
                </a:lnTo>
                <a:lnTo>
                  <a:pt x="110959" y="104080"/>
                </a:lnTo>
                <a:lnTo>
                  <a:pt x="115798" y="94005"/>
                </a:lnTo>
                <a:lnTo>
                  <a:pt x="90855" y="86639"/>
                </a:lnTo>
                <a:close/>
              </a:path>
              <a:path w="562609" h="183514">
                <a:moveTo>
                  <a:pt x="108088" y="24460"/>
                </a:moveTo>
                <a:lnTo>
                  <a:pt x="66929" y="24460"/>
                </a:lnTo>
                <a:lnTo>
                  <a:pt x="72980" y="26187"/>
                </a:lnTo>
                <a:lnTo>
                  <a:pt x="83439" y="32981"/>
                </a:lnTo>
                <a:lnTo>
                  <a:pt x="87769" y="39065"/>
                </a:lnTo>
                <a:lnTo>
                  <a:pt x="91236" y="47853"/>
                </a:lnTo>
                <a:lnTo>
                  <a:pt x="115366" y="40170"/>
                </a:lnTo>
                <a:lnTo>
                  <a:pt x="111495" y="30342"/>
                </a:lnTo>
                <a:lnTo>
                  <a:pt x="108088" y="24460"/>
                </a:lnTo>
                <a:close/>
              </a:path>
              <a:path w="562609" h="183514">
                <a:moveTo>
                  <a:pt x="151168" y="3251"/>
                </a:moveTo>
                <a:lnTo>
                  <a:pt x="127660" y="3251"/>
                </a:lnTo>
                <a:lnTo>
                  <a:pt x="127660" y="130492"/>
                </a:lnTo>
                <a:lnTo>
                  <a:pt x="152819" y="130492"/>
                </a:lnTo>
                <a:lnTo>
                  <a:pt x="152819" y="62534"/>
                </a:lnTo>
                <a:lnTo>
                  <a:pt x="153123" y="58077"/>
                </a:lnTo>
                <a:lnTo>
                  <a:pt x="164896" y="31838"/>
                </a:lnTo>
                <a:lnTo>
                  <a:pt x="168529" y="28879"/>
                </a:lnTo>
                <a:lnTo>
                  <a:pt x="172529" y="27152"/>
                </a:lnTo>
                <a:lnTo>
                  <a:pt x="181292" y="26123"/>
                </a:lnTo>
                <a:lnTo>
                  <a:pt x="194805" y="26123"/>
                </a:lnTo>
                <a:lnTo>
                  <a:pt x="194805" y="13512"/>
                </a:lnTo>
                <a:lnTo>
                  <a:pt x="151168" y="13512"/>
                </a:lnTo>
                <a:lnTo>
                  <a:pt x="151168" y="3251"/>
                </a:lnTo>
                <a:close/>
              </a:path>
              <a:path w="562609" h="183514">
                <a:moveTo>
                  <a:pt x="194805" y="26123"/>
                </a:moveTo>
                <a:lnTo>
                  <a:pt x="181292" y="26123"/>
                </a:lnTo>
                <a:lnTo>
                  <a:pt x="187261" y="26835"/>
                </a:lnTo>
                <a:lnTo>
                  <a:pt x="194805" y="28790"/>
                </a:lnTo>
                <a:lnTo>
                  <a:pt x="194805" y="26123"/>
                </a:lnTo>
                <a:close/>
              </a:path>
              <a:path w="562609" h="183514">
                <a:moveTo>
                  <a:pt x="183248" y="2070"/>
                </a:moveTo>
                <a:lnTo>
                  <a:pt x="152920" y="12065"/>
                </a:lnTo>
                <a:lnTo>
                  <a:pt x="152323" y="12522"/>
                </a:lnTo>
                <a:lnTo>
                  <a:pt x="151739" y="13004"/>
                </a:lnTo>
                <a:lnTo>
                  <a:pt x="151168" y="13512"/>
                </a:lnTo>
                <a:lnTo>
                  <a:pt x="194805" y="13512"/>
                </a:lnTo>
                <a:lnTo>
                  <a:pt x="194805" y="4267"/>
                </a:lnTo>
                <a:lnTo>
                  <a:pt x="188645" y="2705"/>
                </a:lnTo>
                <a:lnTo>
                  <a:pt x="183248" y="2070"/>
                </a:lnTo>
                <a:close/>
              </a:path>
              <a:path w="562609" h="183514">
                <a:moveTo>
                  <a:pt x="258178" y="0"/>
                </a:moveTo>
                <a:lnTo>
                  <a:pt x="219555" y="13205"/>
                </a:lnTo>
                <a:lnTo>
                  <a:pt x="199590" y="48272"/>
                </a:lnTo>
                <a:lnTo>
                  <a:pt x="197777" y="66763"/>
                </a:lnTo>
                <a:lnTo>
                  <a:pt x="198215" y="75972"/>
                </a:lnTo>
                <a:lnTo>
                  <a:pt x="213729" y="114736"/>
                </a:lnTo>
                <a:lnTo>
                  <a:pt x="249060" y="133211"/>
                </a:lnTo>
                <a:lnTo>
                  <a:pt x="258178" y="133756"/>
                </a:lnTo>
                <a:lnTo>
                  <a:pt x="267311" y="133211"/>
                </a:lnTo>
                <a:lnTo>
                  <a:pt x="302752" y="115015"/>
                </a:lnTo>
                <a:lnTo>
                  <a:pt x="307107" y="109283"/>
                </a:lnTo>
                <a:lnTo>
                  <a:pt x="258178" y="109283"/>
                </a:lnTo>
                <a:lnTo>
                  <a:pt x="250214" y="108562"/>
                </a:lnTo>
                <a:lnTo>
                  <a:pt x="224465" y="76288"/>
                </a:lnTo>
                <a:lnTo>
                  <a:pt x="223888" y="66763"/>
                </a:lnTo>
                <a:lnTo>
                  <a:pt x="223888" y="58153"/>
                </a:lnTo>
                <a:lnTo>
                  <a:pt x="250355" y="24460"/>
                </a:lnTo>
                <a:lnTo>
                  <a:pt x="307073" y="24460"/>
                </a:lnTo>
                <a:lnTo>
                  <a:pt x="302868" y="18881"/>
                </a:lnTo>
                <a:lnTo>
                  <a:pt x="267379" y="540"/>
                </a:lnTo>
                <a:lnTo>
                  <a:pt x="258178" y="0"/>
                </a:lnTo>
                <a:close/>
              </a:path>
              <a:path w="562609" h="183514">
                <a:moveTo>
                  <a:pt x="307073" y="24460"/>
                </a:moveTo>
                <a:lnTo>
                  <a:pt x="258178" y="24460"/>
                </a:lnTo>
                <a:lnTo>
                  <a:pt x="266308" y="25162"/>
                </a:lnTo>
                <a:lnTo>
                  <a:pt x="273326" y="27266"/>
                </a:lnTo>
                <a:lnTo>
                  <a:pt x="292582" y="66763"/>
                </a:lnTo>
                <a:lnTo>
                  <a:pt x="292051" y="75972"/>
                </a:lnTo>
                <a:lnTo>
                  <a:pt x="266328" y="108562"/>
                </a:lnTo>
                <a:lnTo>
                  <a:pt x="258178" y="109283"/>
                </a:lnTo>
                <a:lnTo>
                  <a:pt x="307107" y="109283"/>
                </a:lnTo>
                <a:lnTo>
                  <a:pt x="318757" y="66763"/>
                </a:lnTo>
                <a:lnTo>
                  <a:pt x="318346" y="58153"/>
                </a:lnTo>
                <a:lnTo>
                  <a:pt x="307602" y="25162"/>
                </a:lnTo>
                <a:lnTo>
                  <a:pt x="307073" y="24460"/>
                </a:lnTo>
                <a:close/>
              </a:path>
              <a:path w="562609" h="183514">
                <a:moveTo>
                  <a:pt x="357149" y="3251"/>
                </a:moveTo>
                <a:lnTo>
                  <a:pt x="333641" y="3251"/>
                </a:lnTo>
                <a:lnTo>
                  <a:pt x="333641" y="182994"/>
                </a:lnTo>
                <a:lnTo>
                  <a:pt x="358914" y="182994"/>
                </a:lnTo>
                <a:lnTo>
                  <a:pt x="358914" y="122936"/>
                </a:lnTo>
                <a:lnTo>
                  <a:pt x="424301" y="122936"/>
                </a:lnTo>
                <a:lnTo>
                  <a:pt x="428123" y="119831"/>
                </a:lnTo>
                <a:lnTo>
                  <a:pt x="433382" y="114174"/>
                </a:lnTo>
                <a:lnTo>
                  <a:pt x="436503" y="109715"/>
                </a:lnTo>
                <a:lnTo>
                  <a:pt x="382308" y="109715"/>
                </a:lnTo>
                <a:lnTo>
                  <a:pt x="376262" y="107950"/>
                </a:lnTo>
                <a:lnTo>
                  <a:pt x="357211" y="57691"/>
                </a:lnTo>
                <a:lnTo>
                  <a:pt x="358368" y="50507"/>
                </a:lnTo>
                <a:lnTo>
                  <a:pt x="363296" y="37617"/>
                </a:lnTo>
                <a:lnTo>
                  <a:pt x="366852" y="32677"/>
                </a:lnTo>
                <a:lnTo>
                  <a:pt x="376174" y="25768"/>
                </a:lnTo>
                <a:lnTo>
                  <a:pt x="382130" y="24041"/>
                </a:lnTo>
                <a:lnTo>
                  <a:pt x="436667" y="24041"/>
                </a:lnTo>
                <a:lnTo>
                  <a:pt x="433501" y="19486"/>
                </a:lnTo>
                <a:lnTo>
                  <a:pt x="428287" y="13848"/>
                </a:lnTo>
                <a:lnTo>
                  <a:pt x="426675" y="12534"/>
                </a:lnTo>
                <a:lnTo>
                  <a:pt x="356870" y="12534"/>
                </a:lnTo>
                <a:lnTo>
                  <a:pt x="357149" y="3251"/>
                </a:lnTo>
                <a:close/>
              </a:path>
              <a:path w="562609" h="183514">
                <a:moveTo>
                  <a:pt x="424301" y="122936"/>
                </a:moveTo>
                <a:lnTo>
                  <a:pt x="358914" y="122936"/>
                </a:lnTo>
                <a:lnTo>
                  <a:pt x="359638" y="123532"/>
                </a:lnTo>
                <a:lnTo>
                  <a:pt x="391325" y="133756"/>
                </a:lnTo>
                <a:lnTo>
                  <a:pt x="400005" y="133187"/>
                </a:lnTo>
                <a:lnTo>
                  <a:pt x="408042" y="131481"/>
                </a:lnTo>
                <a:lnTo>
                  <a:pt x="415431" y="128639"/>
                </a:lnTo>
                <a:lnTo>
                  <a:pt x="422097" y="124726"/>
                </a:lnTo>
                <a:lnTo>
                  <a:pt x="424301" y="122936"/>
                </a:lnTo>
                <a:close/>
              </a:path>
              <a:path w="562609" h="183514">
                <a:moveTo>
                  <a:pt x="436667" y="24041"/>
                </a:moveTo>
                <a:lnTo>
                  <a:pt x="396798" y="24041"/>
                </a:lnTo>
                <a:lnTo>
                  <a:pt x="402894" y="25831"/>
                </a:lnTo>
                <a:lnTo>
                  <a:pt x="412394" y="33020"/>
                </a:lnTo>
                <a:lnTo>
                  <a:pt x="416013" y="38061"/>
                </a:lnTo>
                <a:lnTo>
                  <a:pt x="420916" y="51028"/>
                </a:lnTo>
                <a:lnTo>
                  <a:pt x="422024" y="57691"/>
                </a:lnTo>
                <a:lnTo>
                  <a:pt x="422027" y="75891"/>
                </a:lnTo>
                <a:lnTo>
                  <a:pt x="420903" y="82638"/>
                </a:lnTo>
                <a:lnTo>
                  <a:pt x="415925" y="95669"/>
                </a:lnTo>
                <a:lnTo>
                  <a:pt x="412305" y="100723"/>
                </a:lnTo>
                <a:lnTo>
                  <a:pt x="402869" y="107911"/>
                </a:lnTo>
                <a:lnTo>
                  <a:pt x="396900" y="109715"/>
                </a:lnTo>
                <a:lnTo>
                  <a:pt x="436503" y="109715"/>
                </a:lnTo>
                <a:lnTo>
                  <a:pt x="448271" y="66763"/>
                </a:lnTo>
                <a:lnTo>
                  <a:pt x="447857" y="57691"/>
                </a:lnTo>
                <a:lnTo>
                  <a:pt x="446614" y="49050"/>
                </a:lnTo>
                <a:lnTo>
                  <a:pt x="444542" y="40842"/>
                </a:lnTo>
                <a:lnTo>
                  <a:pt x="441616" y="33020"/>
                </a:lnTo>
                <a:lnTo>
                  <a:pt x="437954" y="25893"/>
                </a:lnTo>
                <a:lnTo>
                  <a:pt x="436667" y="24041"/>
                </a:lnTo>
                <a:close/>
              </a:path>
              <a:path w="562609" h="183514">
                <a:moveTo>
                  <a:pt x="391972" y="0"/>
                </a:moveTo>
                <a:lnTo>
                  <a:pt x="356870" y="12534"/>
                </a:lnTo>
                <a:lnTo>
                  <a:pt x="426675" y="12534"/>
                </a:lnTo>
                <a:lnTo>
                  <a:pt x="391972" y="0"/>
                </a:lnTo>
                <a:close/>
              </a:path>
              <a:path w="562609" h="183514">
                <a:moveTo>
                  <a:pt x="479907" y="87274"/>
                </a:moveTo>
                <a:lnTo>
                  <a:pt x="454799" y="91554"/>
                </a:lnTo>
                <a:lnTo>
                  <a:pt x="457588" y="101964"/>
                </a:lnTo>
                <a:lnTo>
                  <a:pt x="461686" y="110812"/>
                </a:lnTo>
                <a:lnTo>
                  <a:pt x="500155" y="133027"/>
                </a:lnTo>
                <a:lnTo>
                  <a:pt x="510781" y="133642"/>
                </a:lnTo>
                <a:lnTo>
                  <a:pt x="521860" y="132975"/>
                </a:lnTo>
                <a:lnTo>
                  <a:pt x="558463" y="110166"/>
                </a:lnTo>
                <a:lnTo>
                  <a:pt x="558540" y="109931"/>
                </a:lnTo>
                <a:lnTo>
                  <a:pt x="503339" y="109931"/>
                </a:lnTo>
                <a:lnTo>
                  <a:pt x="496506" y="108216"/>
                </a:lnTo>
                <a:lnTo>
                  <a:pt x="485775" y="101384"/>
                </a:lnTo>
                <a:lnTo>
                  <a:pt x="482041" y="95542"/>
                </a:lnTo>
                <a:lnTo>
                  <a:pt x="479907" y="87274"/>
                </a:lnTo>
                <a:close/>
              </a:path>
              <a:path w="562609" h="183514">
                <a:moveTo>
                  <a:pt x="508596" y="0"/>
                </a:moveTo>
                <a:lnTo>
                  <a:pt x="470039" y="12103"/>
                </a:lnTo>
                <a:lnTo>
                  <a:pt x="459181" y="44691"/>
                </a:lnTo>
                <a:lnTo>
                  <a:pt x="460692" y="50190"/>
                </a:lnTo>
                <a:lnTo>
                  <a:pt x="496642" y="73272"/>
                </a:lnTo>
                <a:lnTo>
                  <a:pt x="514273" y="78193"/>
                </a:lnTo>
                <a:lnTo>
                  <a:pt x="521449" y="80416"/>
                </a:lnTo>
                <a:lnTo>
                  <a:pt x="526008" y="82207"/>
                </a:lnTo>
                <a:lnTo>
                  <a:pt x="530567" y="83947"/>
                </a:lnTo>
                <a:lnTo>
                  <a:pt x="533374" y="85585"/>
                </a:lnTo>
                <a:lnTo>
                  <a:pt x="534550" y="87274"/>
                </a:lnTo>
                <a:lnTo>
                  <a:pt x="535546" y="88658"/>
                </a:lnTo>
                <a:lnTo>
                  <a:pt x="536105" y="90766"/>
                </a:lnTo>
                <a:lnTo>
                  <a:pt x="536105" y="98425"/>
                </a:lnTo>
                <a:lnTo>
                  <a:pt x="534022" y="102412"/>
                </a:lnTo>
                <a:lnTo>
                  <a:pt x="525678" y="108432"/>
                </a:lnTo>
                <a:lnTo>
                  <a:pt x="519607" y="109931"/>
                </a:lnTo>
                <a:lnTo>
                  <a:pt x="558540" y="109931"/>
                </a:lnTo>
                <a:lnTo>
                  <a:pt x="561016" y="102412"/>
                </a:lnTo>
                <a:lnTo>
                  <a:pt x="561103" y="101964"/>
                </a:lnTo>
                <a:lnTo>
                  <a:pt x="561949" y="93256"/>
                </a:lnTo>
                <a:lnTo>
                  <a:pt x="561949" y="86245"/>
                </a:lnTo>
                <a:lnTo>
                  <a:pt x="530834" y="58288"/>
                </a:lnTo>
                <a:lnTo>
                  <a:pt x="506666" y="51562"/>
                </a:lnTo>
                <a:lnTo>
                  <a:pt x="499846" y="49530"/>
                </a:lnTo>
                <a:lnTo>
                  <a:pt x="490728" y="45935"/>
                </a:lnTo>
                <a:lnTo>
                  <a:pt x="487807" y="44284"/>
                </a:lnTo>
                <a:lnTo>
                  <a:pt x="485241" y="41262"/>
                </a:lnTo>
                <a:lnTo>
                  <a:pt x="484606" y="39471"/>
                </a:lnTo>
                <a:lnTo>
                  <a:pt x="484606" y="33451"/>
                </a:lnTo>
                <a:lnTo>
                  <a:pt x="486676" y="30124"/>
                </a:lnTo>
                <a:lnTo>
                  <a:pt x="494969" y="24790"/>
                </a:lnTo>
                <a:lnTo>
                  <a:pt x="500799" y="23533"/>
                </a:lnTo>
                <a:lnTo>
                  <a:pt x="556653" y="23533"/>
                </a:lnTo>
                <a:lnTo>
                  <a:pt x="556371" y="22913"/>
                </a:lnTo>
                <a:lnTo>
                  <a:pt x="522158" y="1177"/>
                </a:lnTo>
                <a:lnTo>
                  <a:pt x="515549" y="294"/>
                </a:lnTo>
                <a:lnTo>
                  <a:pt x="508596" y="0"/>
                </a:lnTo>
                <a:close/>
              </a:path>
              <a:path w="562609" h="183514">
                <a:moveTo>
                  <a:pt x="556653" y="23533"/>
                </a:moveTo>
                <a:lnTo>
                  <a:pt x="500799" y="23533"/>
                </a:lnTo>
                <a:lnTo>
                  <a:pt x="516280" y="23863"/>
                </a:lnTo>
                <a:lnTo>
                  <a:pt x="522719" y="25641"/>
                </a:lnTo>
                <a:lnTo>
                  <a:pt x="532485" y="32473"/>
                </a:lnTo>
                <a:lnTo>
                  <a:pt x="535622" y="38531"/>
                </a:lnTo>
                <a:lnTo>
                  <a:pt x="537006" y="47218"/>
                </a:lnTo>
                <a:lnTo>
                  <a:pt x="562114" y="42735"/>
                </a:lnTo>
                <a:lnTo>
                  <a:pt x="560885" y="35224"/>
                </a:lnTo>
                <a:lnTo>
                  <a:pt x="558971" y="28617"/>
                </a:lnTo>
                <a:lnTo>
                  <a:pt x="556653" y="2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9209" y="2904623"/>
            <a:ext cx="7847330" cy="13303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70"/>
              </a:spcBef>
            </a:pPr>
            <a:r>
              <a:rPr sz="1700" spc="-5" dirty="0">
                <a:latin typeface="Lucida Sans Unicode"/>
                <a:cs typeface="Lucida Sans Unicode"/>
              </a:rPr>
              <a:t>Machine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40" dirty="0">
                <a:latin typeface="Lucida Sans Unicode"/>
                <a:cs typeface="Lucida Sans Unicode"/>
              </a:rPr>
              <a:t>learning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30" dirty="0">
                <a:latin typeface="Lucida Sans Unicode"/>
                <a:cs typeface="Lucida Sans Unicode"/>
              </a:rPr>
              <a:t>involves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40" dirty="0">
                <a:latin typeface="Lucida Sans Unicode"/>
                <a:cs typeface="Lucida Sans Unicode"/>
              </a:rPr>
              <a:t>algorithms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20" dirty="0">
                <a:latin typeface="Lucida Sans Unicode"/>
                <a:cs typeface="Lucida Sans Unicode"/>
              </a:rPr>
              <a:t>that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30" dirty="0">
                <a:latin typeface="Lucida Sans Unicode"/>
                <a:cs typeface="Lucida Sans Unicode"/>
              </a:rPr>
              <a:t>learn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70" dirty="0">
                <a:latin typeface="Lucida Sans Unicode"/>
                <a:cs typeface="Lucida Sans Unicode"/>
              </a:rPr>
              <a:t>from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5" dirty="0">
                <a:latin typeface="Lucida Sans Unicode"/>
                <a:cs typeface="Lucida Sans Unicode"/>
              </a:rPr>
              <a:t>data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5" dirty="0">
                <a:latin typeface="Lucida Sans Unicode"/>
                <a:cs typeface="Lucida Sans Unicode"/>
              </a:rPr>
              <a:t>to</a:t>
            </a:r>
            <a:r>
              <a:rPr sz="1700" spc="-190" dirty="0">
                <a:latin typeface="Lucida Sans Unicode"/>
                <a:cs typeface="Lucida Sans Unicode"/>
              </a:rPr>
              <a:t> </a:t>
            </a:r>
            <a:r>
              <a:rPr sz="1700" spc="-55" dirty="0">
                <a:latin typeface="Lucida Sans Unicode"/>
                <a:cs typeface="Lucida Sans Unicode"/>
              </a:rPr>
              <a:t>make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-20" dirty="0">
                <a:latin typeface="Lucida Sans Unicode"/>
                <a:cs typeface="Lucida Sans Unicode"/>
              </a:rPr>
              <a:t>predictions </a:t>
            </a:r>
            <a:r>
              <a:rPr sz="1700" spc="-520" dirty="0">
                <a:latin typeface="Lucida Sans Unicode"/>
                <a:cs typeface="Lucida Sans Unicode"/>
              </a:rPr>
              <a:t> </a:t>
            </a:r>
            <a:r>
              <a:rPr sz="1700" spc="-50" dirty="0">
                <a:latin typeface="Lucida Sans Unicode"/>
                <a:cs typeface="Lucida Sans Unicode"/>
              </a:rPr>
              <a:t>or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25" dirty="0">
                <a:latin typeface="Lucida Sans Unicode"/>
                <a:cs typeface="Lucida Sans Unicode"/>
              </a:rPr>
              <a:t>decisions.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60" dirty="0">
                <a:latin typeface="Lucida Sans Unicode"/>
                <a:cs typeface="Lucida Sans Unicode"/>
              </a:rPr>
              <a:t>In</a:t>
            </a:r>
            <a:r>
              <a:rPr sz="1700" spc="-180" dirty="0">
                <a:latin typeface="Lucida Sans Unicode"/>
                <a:cs typeface="Lucida Sans Unicode"/>
              </a:rPr>
              <a:t> </a:t>
            </a:r>
            <a:r>
              <a:rPr sz="1700" spc="-35" dirty="0">
                <a:latin typeface="Lucida Sans Unicode"/>
                <a:cs typeface="Lucida Sans Unicode"/>
              </a:rPr>
              <a:t>agriculture,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30" dirty="0">
                <a:latin typeface="Lucida Sans Unicode"/>
                <a:cs typeface="Lucida Sans Unicode"/>
              </a:rPr>
              <a:t>these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40" dirty="0">
                <a:latin typeface="Lucida Sans Unicode"/>
                <a:cs typeface="Lucida Sans Unicode"/>
              </a:rPr>
              <a:t>algorithms</a:t>
            </a:r>
            <a:r>
              <a:rPr sz="1700" spc="-180" dirty="0">
                <a:latin typeface="Lucida Sans Unicode"/>
                <a:cs typeface="Lucida Sans Unicode"/>
              </a:rPr>
              <a:t> </a:t>
            </a:r>
            <a:r>
              <a:rPr sz="1700" spc="-25" dirty="0">
                <a:latin typeface="Lucida Sans Unicode"/>
                <a:cs typeface="Lucida Sans Unicode"/>
              </a:rPr>
              <a:t>analyze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30" dirty="0">
                <a:latin typeface="Lucida Sans Unicode"/>
                <a:cs typeface="Lucida Sans Unicode"/>
              </a:rPr>
              <a:t>historical</a:t>
            </a:r>
            <a:r>
              <a:rPr sz="1700" spc="-175" dirty="0">
                <a:latin typeface="Lucida Sans Unicode"/>
                <a:cs typeface="Lucida Sans Unicode"/>
              </a:rPr>
              <a:t> </a:t>
            </a:r>
            <a:r>
              <a:rPr sz="1700" spc="5" dirty="0">
                <a:latin typeface="Lucida Sans Unicode"/>
                <a:cs typeface="Lucida Sans Unicode"/>
              </a:rPr>
              <a:t>data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5" dirty="0">
                <a:latin typeface="Lucida Sans Unicode"/>
                <a:cs typeface="Lucida Sans Unicode"/>
              </a:rPr>
              <a:t>to</a:t>
            </a:r>
            <a:r>
              <a:rPr sz="1700" spc="-185" dirty="0">
                <a:latin typeface="Lucida Sans Unicode"/>
                <a:cs typeface="Lucida Sans Unicode"/>
              </a:rPr>
              <a:t> </a:t>
            </a:r>
            <a:r>
              <a:rPr sz="1700" spc="-25" dirty="0">
                <a:latin typeface="Lucida Sans Unicode"/>
                <a:cs typeface="Lucida Sans Unicode"/>
              </a:rPr>
              <a:t>identify </a:t>
            </a:r>
            <a:r>
              <a:rPr sz="1700" spc="-520" dirty="0">
                <a:latin typeface="Lucida Sans Unicode"/>
                <a:cs typeface="Lucida Sans Unicode"/>
              </a:rPr>
              <a:t> </a:t>
            </a:r>
            <a:r>
              <a:rPr sz="1700" spc="-70" dirty="0">
                <a:latin typeface="Lucida Sans Unicode"/>
                <a:cs typeface="Lucida Sans Unicode"/>
              </a:rPr>
              <a:t>paerns, </a:t>
            </a:r>
            <a:r>
              <a:rPr sz="1700" spc="-45" dirty="0">
                <a:latin typeface="Lucida Sans Unicode"/>
                <a:cs typeface="Lucida Sans Unicode"/>
              </a:rPr>
              <a:t>helping </a:t>
            </a:r>
            <a:r>
              <a:rPr sz="1700" spc="-5" dirty="0">
                <a:latin typeface="Lucida Sans Unicode"/>
                <a:cs typeface="Lucida Sans Unicode"/>
              </a:rPr>
              <a:t>to </a:t>
            </a:r>
            <a:r>
              <a:rPr sz="1700" spc="-40" dirty="0">
                <a:latin typeface="Lucida Sans Unicode"/>
                <a:cs typeface="Lucida Sans Unicode"/>
              </a:rPr>
              <a:t>recommend </a:t>
            </a:r>
            <a:r>
              <a:rPr sz="1700" spc="25" dirty="0">
                <a:latin typeface="Lucida Sans Unicode"/>
                <a:cs typeface="Lucida Sans Unicode"/>
              </a:rPr>
              <a:t>the </a:t>
            </a:r>
            <a:r>
              <a:rPr sz="1700" spc="-20" dirty="0">
                <a:latin typeface="Lucida Sans Unicode"/>
                <a:cs typeface="Lucida Sans Unicode"/>
              </a:rPr>
              <a:t>most </a:t>
            </a:r>
            <a:r>
              <a:rPr sz="1700" spc="-15" dirty="0">
                <a:latin typeface="Lucida Sans Unicode"/>
                <a:cs typeface="Lucida Sans Unicode"/>
              </a:rPr>
              <a:t>suitable crops </a:t>
            </a:r>
            <a:r>
              <a:rPr sz="1700" spc="-55" dirty="0">
                <a:latin typeface="Lucida Sans Unicode"/>
                <a:cs typeface="Lucida Sans Unicode"/>
              </a:rPr>
              <a:t>for </a:t>
            </a:r>
            <a:r>
              <a:rPr sz="1700" dirty="0">
                <a:latin typeface="Lucida Sans Unicode"/>
                <a:cs typeface="Lucida Sans Unicode"/>
              </a:rPr>
              <a:t>speciﬁc </a:t>
            </a:r>
            <a:r>
              <a:rPr sz="1700" spc="5" dirty="0">
                <a:latin typeface="Lucida Sans Unicode"/>
                <a:cs typeface="Lucida Sans Unicode"/>
              </a:rPr>
              <a:t> </a:t>
            </a:r>
            <a:r>
              <a:rPr sz="1700" spc="50" dirty="0">
                <a:latin typeface="Lucida Sans Unicode"/>
                <a:cs typeface="Lucida Sans Unicode"/>
              </a:rPr>
              <a:t>c</a:t>
            </a:r>
            <a:r>
              <a:rPr sz="1700" spc="-35" dirty="0">
                <a:latin typeface="Lucida Sans Unicode"/>
                <a:cs typeface="Lucida Sans Unicode"/>
              </a:rPr>
              <a:t>o</a:t>
            </a:r>
            <a:r>
              <a:rPr sz="1700" spc="-45" dirty="0">
                <a:latin typeface="Lucida Sans Unicode"/>
                <a:cs typeface="Lucida Sans Unicode"/>
              </a:rPr>
              <a:t>n</a:t>
            </a:r>
            <a:r>
              <a:rPr sz="1700" spc="-55" dirty="0">
                <a:latin typeface="Lucida Sans Unicode"/>
                <a:cs typeface="Lucida Sans Unicode"/>
              </a:rPr>
              <a:t>d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50" dirty="0">
                <a:latin typeface="Lucida Sans Unicode"/>
                <a:cs typeface="Lucida Sans Unicode"/>
              </a:rPr>
              <a:t>t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-35" dirty="0">
                <a:latin typeface="Lucida Sans Unicode"/>
                <a:cs typeface="Lucida Sans Unicode"/>
              </a:rPr>
              <a:t>o</a:t>
            </a:r>
            <a:r>
              <a:rPr sz="1700" spc="-40" dirty="0">
                <a:latin typeface="Lucida Sans Unicode"/>
                <a:cs typeface="Lucida Sans Unicode"/>
              </a:rPr>
              <a:t>n</a:t>
            </a:r>
            <a:r>
              <a:rPr sz="1700" spc="-25" dirty="0">
                <a:latin typeface="Lucida Sans Unicode"/>
                <a:cs typeface="Lucida Sans Unicode"/>
              </a:rPr>
              <a:t>s,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25" dirty="0">
                <a:latin typeface="Lucida Sans Unicode"/>
                <a:cs typeface="Lucida Sans Unicode"/>
              </a:rPr>
              <a:t>e</a:t>
            </a:r>
            <a:r>
              <a:rPr sz="1700" spc="-35" dirty="0">
                <a:latin typeface="Lucida Sans Unicode"/>
                <a:cs typeface="Lucida Sans Unicode"/>
              </a:rPr>
              <a:t>n</a:t>
            </a:r>
            <a:r>
              <a:rPr sz="1700" spc="-40" dirty="0">
                <a:latin typeface="Lucida Sans Unicode"/>
                <a:cs typeface="Lucida Sans Unicode"/>
              </a:rPr>
              <a:t>h</a:t>
            </a:r>
            <a:r>
              <a:rPr sz="1700" spc="15" dirty="0">
                <a:latin typeface="Lucida Sans Unicode"/>
                <a:cs typeface="Lucida Sans Unicode"/>
              </a:rPr>
              <a:t>a</a:t>
            </a:r>
            <a:r>
              <a:rPr sz="1700" spc="-45" dirty="0">
                <a:latin typeface="Lucida Sans Unicode"/>
                <a:cs typeface="Lucida Sans Unicode"/>
              </a:rPr>
              <a:t>n</a:t>
            </a:r>
            <a:r>
              <a:rPr sz="1700" spc="50" dirty="0">
                <a:latin typeface="Lucida Sans Unicode"/>
                <a:cs typeface="Lucida Sans Unicode"/>
              </a:rPr>
              <a:t>c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-40" dirty="0">
                <a:latin typeface="Lucida Sans Unicode"/>
                <a:cs typeface="Lucida Sans Unicode"/>
              </a:rPr>
              <a:t>n</a:t>
            </a:r>
            <a:r>
              <a:rPr sz="1700" spc="-45" dirty="0">
                <a:latin typeface="Lucida Sans Unicode"/>
                <a:cs typeface="Lucida Sans Unicode"/>
              </a:rPr>
              <a:t>g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55" dirty="0">
                <a:latin typeface="Lucida Sans Unicode"/>
                <a:cs typeface="Lucida Sans Unicode"/>
              </a:rPr>
              <a:t>e</a:t>
            </a:r>
            <a:r>
              <a:rPr sz="1700" spc="-535" dirty="0">
                <a:latin typeface="Lucida Sans Unicode"/>
                <a:cs typeface="Lucida Sans Unicode"/>
              </a:rPr>
              <a:t>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50" dirty="0">
                <a:latin typeface="Lucida Sans Unicode"/>
                <a:cs typeface="Lucida Sans Unicode"/>
              </a:rPr>
              <a:t>c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25" dirty="0">
                <a:latin typeface="Lucida Sans Unicode"/>
                <a:cs typeface="Lucida Sans Unicode"/>
              </a:rPr>
              <a:t>e</a:t>
            </a:r>
            <a:r>
              <a:rPr sz="1700" spc="-45" dirty="0">
                <a:latin typeface="Lucida Sans Unicode"/>
                <a:cs typeface="Lucida Sans Unicode"/>
              </a:rPr>
              <a:t>n</a:t>
            </a:r>
            <a:r>
              <a:rPr sz="1700" spc="45" dirty="0">
                <a:latin typeface="Lucida Sans Unicode"/>
                <a:cs typeface="Lucida Sans Unicode"/>
              </a:rPr>
              <a:t>c</a:t>
            </a:r>
            <a:r>
              <a:rPr sz="1700" spc="20" dirty="0">
                <a:latin typeface="Lucida Sans Unicode"/>
                <a:cs typeface="Lucida Sans Unicode"/>
              </a:rPr>
              <a:t>y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spc="15" dirty="0">
                <a:latin typeface="Lucida Sans Unicode"/>
                <a:cs typeface="Lucida Sans Unicode"/>
              </a:rPr>
              <a:t>a</a:t>
            </a:r>
            <a:r>
              <a:rPr sz="1700" spc="-45" dirty="0">
                <a:latin typeface="Lucida Sans Unicode"/>
                <a:cs typeface="Lucida Sans Unicode"/>
              </a:rPr>
              <a:t>n</a:t>
            </a:r>
            <a:r>
              <a:rPr sz="1700" spc="-50" dirty="0">
                <a:latin typeface="Lucida Sans Unicode"/>
                <a:cs typeface="Lucida Sans Unicode"/>
              </a:rPr>
              <a:t>d</a:t>
            </a:r>
            <a:r>
              <a:rPr sz="1700" spc="-195" dirty="0">
                <a:latin typeface="Lucida Sans Unicode"/>
                <a:cs typeface="Lucida Sans Unicode"/>
              </a:rPr>
              <a:t> </a:t>
            </a:r>
            <a:r>
              <a:rPr sz="1700" dirty="0">
                <a:latin typeface="Lucida Sans Unicode"/>
                <a:cs typeface="Lucida Sans Unicode"/>
              </a:rPr>
              <a:t>s</a:t>
            </a:r>
            <a:r>
              <a:rPr sz="1700" spc="-5" dirty="0">
                <a:latin typeface="Lucida Sans Unicode"/>
                <a:cs typeface="Lucida Sans Unicode"/>
              </a:rPr>
              <a:t>u</a:t>
            </a:r>
            <a:r>
              <a:rPr sz="1700" spc="45" dirty="0">
                <a:latin typeface="Lucida Sans Unicode"/>
                <a:cs typeface="Lucida Sans Unicode"/>
              </a:rPr>
              <a:t>st</a:t>
            </a:r>
            <a:r>
              <a:rPr sz="1700" spc="10" dirty="0">
                <a:latin typeface="Lucida Sans Unicode"/>
                <a:cs typeface="Lucida Sans Unicode"/>
              </a:rPr>
              <a:t>a</a:t>
            </a:r>
            <a:r>
              <a:rPr sz="1700" spc="-90" dirty="0">
                <a:latin typeface="Lucida Sans Unicode"/>
                <a:cs typeface="Lucida Sans Unicode"/>
              </a:rPr>
              <a:t>i</a:t>
            </a:r>
            <a:r>
              <a:rPr sz="1700" spc="-40" dirty="0">
                <a:latin typeface="Lucida Sans Unicode"/>
                <a:cs typeface="Lucida Sans Unicode"/>
              </a:rPr>
              <a:t>n</a:t>
            </a:r>
            <a:r>
              <a:rPr sz="1700" spc="15" dirty="0">
                <a:latin typeface="Lucida Sans Unicode"/>
                <a:cs typeface="Lucida Sans Unicode"/>
              </a:rPr>
              <a:t>a</a:t>
            </a:r>
            <a:r>
              <a:rPr sz="1700" spc="-60" dirty="0">
                <a:latin typeface="Lucida Sans Unicode"/>
                <a:cs typeface="Lucida Sans Unicode"/>
              </a:rPr>
              <a:t>b</a:t>
            </a:r>
            <a:r>
              <a:rPr sz="1700" spc="-90" dirty="0">
                <a:latin typeface="Lucida Sans Unicode"/>
                <a:cs typeface="Lucida Sans Unicode"/>
              </a:rPr>
              <a:t>ili</a:t>
            </a:r>
            <a:r>
              <a:rPr sz="1700" spc="20" dirty="0">
                <a:latin typeface="Lucida Sans Unicode"/>
                <a:cs typeface="Lucida Sans Unicode"/>
              </a:rPr>
              <a:t>t</a:t>
            </a:r>
            <a:r>
              <a:rPr sz="1700" spc="-120" dirty="0">
                <a:latin typeface="Lucida Sans Unicode"/>
                <a:cs typeface="Lucida Sans Unicode"/>
              </a:rPr>
              <a:t>y</a:t>
            </a:r>
            <a:r>
              <a:rPr sz="1700" spc="-105" dirty="0">
                <a:latin typeface="Lucida Sans Unicode"/>
                <a:cs typeface="Lucida Sans Unicode"/>
              </a:rPr>
              <a:t>.</a:t>
            </a:r>
            <a:endParaRPr sz="17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24272" y="629597"/>
            <a:ext cx="6348095" cy="9039225"/>
            <a:chOff x="11324272" y="629597"/>
            <a:chExt cx="6348095" cy="90392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4272" y="629597"/>
              <a:ext cx="5581650" cy="90392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8778" y="7856496"/>
              <a:ext cx="1533524" cy="1533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2637" y="629247"/>
            <a:ext cx="14382749" cy="29051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92511" y="4137323"/>
            <a:ext cx="1030224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610" dirty="0"/>
              <a:t>Data</a:t>
            </a:r>
            <a:r>
              <a:rPr sz="3350" spc="-80" dirty="0"/>
              <a:t> </a:t>
            </a:r>
            <a:r>
              <a:rPr sz="3350" spc="735" dirty="0"/>
              <a:t>Sources</a:t>
            </a:r>
            <a:r>
              <a:rPr sz="3350" spc="-80" dirty="0"/>
              <a:t> </a:t>
            </a:r>
            <a:r>
              <a:rPr sz="3350" spc="509" dirty="0"/>
              <a:t>for</a:t>
            </a:r>
            <a:r>
              <a:rPr sz="3350" spc="-80" dirty="0"/>
              <a:t> </a:t>
            </a:r>
            <a:r>
              <a:rPr sz="3350" spc="760" dirty="0"/>
              <a:t>Recommendations</a:t>
            </a:r>
            <a:endParaRPr sz="33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19271" y="5398935"/>
            <a:ext cx="1193355" cy="1550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63593" y="5691187"/>
            <a:ext cx="1518577" cy="2060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68114" y="5283003"/>
            <a:ext cx="10150475" cy="920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27000"/>
              </a:lnSpc>
              <a:spcBef>
                <a:spcPts val="55"/>
              </a:spcBef>
            </a:pPr>
            <a:r>
              <a:rPr sz="1550" spc="20" dirty="0">
                <a:latin typeface="Lucida Sans Unicode"/>
                <a:cs typeface="Lucida Sans Unicode"/>
              </a:rPr>
              <a:t>Successful </a:t>
            </a:r>
            <a:r>
              <a:rPr sz="1550" spc="-20" dirty="0">
                <a:latin typeface="Lucida Sans Unicode"/>
                <a:cs typeface="Lucida Sans Unicode"/>
              </a:rPr>
              <a:t>crop </a:t>
            </a:r>
            <a:r>
              <a:rPr sz="1550" spc="-30" dirty="0">
                <a:latin typeface="Lucida Sans Unicode"/>
                <a:cs typeface="Lucida Sans Unicode"/>
              </a:rPr>
              <a:t>recommendation </a:t>
            </a:r>
            <a:r>
              <a:rPr sz="1550" dirty="0">
                <a:latin typeface="Lucida Sans Unicode"/>
                <a:cs typeface="Lucida Sans Unicode"/>
              </a:rPr>
              <a:t>systems </a:t>
            </a:r>
            <a:r>
              <a:rPr sz="1550" spc="-25" dirty="0">
                <a:latin typeface="Lucida Sans Unicode"/>
                <a:cs typeface="Lucida Sans Unicode"/>
              </a:rPr>
              <a:t>rely on </a:t>
            </a:r>
            <a:r>
              <a:rPr sz="1550" spc="-20" dirty="0">
                <a:latin typeface="Lucida Sans Unicode"/>
                <a:cs typeface="Lucida Sans Unicode"/>
              </a:rPr>
              <a:t>diverse </a:t>
            </a:r>
            <a:r>
              <a:rPr sz="1550" spc="5" dirty="0">
                <a:latin typeface="Lucida Sans Unicode"/>
                <a:cs typeface="Lucida Sans Unicode"/>
              </a:rPr>
              <a:t>data </a:t>
            </a:r>
            <a:r>
              <a:rPr sz="1550" spc="-5" dirty="0">
                <a:latin typeface="Lucida Sans Unicode"/>
                <a:cs typeface="Lucida Sans Unicode"/>
              </a:rPr>
              <a:t>sources, </a:t>
            </a:r>
            <a:r>
              <a:rPr sz="1550" spc="-45" dirty="0">
                <a:latin typeface="Lucida Sans Unicode"/>
                <a:cs typeface="Lucida Sans Unicode"/>
              </a:rPr>
              <a:t>including </a:t>
            </a:r>
            <a:r>
              <a:rPr sz="1550" dirty="0">
                <a:latin typeface="Lucida Sans Unicode"/>
                <a:cs typeface="Lucida Sans Unicode"/>
              </a:rPr>
              <a:t>weather </a:t>
            </a:r>
            <a:r>
              <a:rPr sz="1550" spc="-65" dirty="0">
                <a:latin typeface="Lucida Sans Unicode"/>
                <a:cs typeface="Lucida Sans Unicode"/>
              </a:rPr>
              <a:t>paerns, </a:t>
            </a:r>
            <a:r>
              <a:rPr sz="1550" spc="-40" dirty="0">
                <a:latin typeface="Lucida Sans Unicode"/>
                <a:cs typeface="Lucida Sans Unicode"/>
              </a:rPr>
              <a:t>soil </a:t>
            </a:r>
            <a:r>
              <a:rPr sz="1550" spc="-35" dirty="0">
                <a:latin typeface="Lucida Sans Unicode"/>
                <a:cs typeface="Lucida Sans Unicode"/>
              </a:rPr>
              <a:t> </a:t>
            </a:r>
            <a:r>
              <a:rPr sz="1550" dirty="0">
                <a:latin typeface="Lucida Sans Unicode"/>
                <a:cs typeface="Lucida Sans Unicode"/>
              </a:rPr>
              <a:t>characteristics,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25" dirty="0">
                <a:latin typeface="Lucida Sans Unicode"/>
                <a:cs typeface="Lucida Sans Unicode"/>
              </a:rPr>
              <a:t>and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25" dirty="0">
                <a:latin typeface="Lucida Sans Unicode"/>
                <a:cs typeface="Lucida Sans Unicode"/>
              </a:rPr>
              <a:t>historical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20" dirty="0">
                <a:latin typeface="Lucida Sans Unicode"/>
                <a:cs typeface="Lucida Sans Unicode"/>
              </a:rPr>
              <a:t>crop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35" dirty="0">
                <a:latin typeface="Lucida Sans Unicode"/>
                <a:cs typeface="Lucida Sans Unicode"/>
              </a:rPr>
              <a:t>performance.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25" dirty="0">
                <a:latin typeface="Lucida Sans Unicode"/>
                <a:cs typeface="Lucida Sans Unicode"/>
              </a:rPr>
              <a:t>Integrating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5" dirty="0">
                <a:latin typeface="Lucida Sans Unicode"/>
                <a:cs typeface="Lucida Sans Unicode"/>
              </a:rPr>
              <a:t>data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60" dirty="0">
                <a:latin typeface="Lucida Sans Unicode"/>
                <a:cs typeface="Lucida Sans Unicode"/>
              </a:rPr>
              <a:t>from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10" dirty="0">
                <a:latin typeface="Lucida Sans Unicode"/>
                <a:cs typeface="Lucida Sans Unicode"/>
              </a:rPr>
              <a:t>satellite</a:t>
            </a:r>
            <a:r>
              <a:rPr sz="1550" spc="-165" dirty="0">
                <a:latin typeface="Lucida Sans Unicode"/>
                <a:cs typeface="Lucida Sans Unicode"/>
              </a:rPr>
              <a:t> </a:t>
            </a:r>
            <a:r>
              <a:rPr sz="1550" spc="-35" dirty="0">
                <a:latin typeface="Lucida Sans Unicode"/>
                <a:cs typeface="Lucida Sans Unicode"/>
              </a:rPr>
              <a:t>imagery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25" dirty="0">
                <a:latin typeface="Lucida Sans Unicode"/>
                <a:cs typeface="Lucida Sans Unicode"/>
              </a:rPr>
              <a:t>and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80" dirty="0">
                <a:latin typeface="Lucida Sans Unicode"/>
                <a:cs typeface="Lucida Sans Unicode"/>
              </a:rPr>
              <a:t>IoT</a:t>
            </a:r>
            <a:r>
              <a:rPr sz="1550" spc="-215" dirty="0">
                <a:latin typeface="Lucida Sans Unicode"/>
                <a:cs typeface="Lucida Sans Unicode"/>
              </a:rPr>
              <a:t> </a:t>
            </a:r>
            <a:r>
              <a:rPr sz="1550" dirty="0">
                <a:latin typeface="Lucida Sans Unicode"/>
                <a:cs typeface="Lucida Sans Unicode"/>
              </a:rPr>
              <a:t>devices</a:t>
            </a:r>
            <a:r>
              <a:rPr sz="1550" spc="-170" dirty="0">
                <a:latin typeface="Lucida Sans Unicode"/>
                <a:cs typeface="Lucida Sans Unicode"/>
              </a:rPr>
              <a:t> </a:t>
            </a:r>
            <a:r>
              <a:rPr sz="1550" spc="-20" dirty="0">
                <a:latin typeface="Lucida Sans Unicode"/>
                <a:cs typeface="Lucida Sans Unicode"/>
              </a:rPr>
              <a:t>further </a:t>
            </a:r>
            <a:r>
              <a:rPr sz="1550" spc="-475" dirty="0">
                <a:latin typeface="Lucida Sans Unicode"/>
                <a:cs typeface="Lucida Sans Unicode"/>
              </a:rPr>
              <a:t> </a:t>
            </a:r>
            <a:r>
              <a:rPr sz="1550" spc="10" dirty="0">
                <a:latin typeface="Lucida Sans Unicode"/>
                <a:cs typeface="Lucida Sans Unicode"/>
              </a:rPr>
              <a:t>enhances</a:t>
            </a:r>
            <a:r>
              <a:rPr sz="1550" spc="-180" dirty="0">
                <a:latin typeface="Lucida Sans Unicode"/>
                <a:cs typeface="Lucida Sans Unicode"/>
              </a:rPr>
              <a:t> </a:t>
            </a:r>
            <a:r>
              <a:rPr sz="1550" spc="20" dirty="0">
                <a:latin typeface="Lucida Sans Unicode"/>
                <a:cs typeface="Lucida Sans Unicode"/>
              </a:rPr>
              <a:t>the</a:t>
            </a:r>
            <a:r>
              <a:rPr sz="1550" spc="-180" dirty="0">
                <a:latin typeface="Lucida Sans Unicode"/>
                <a:cs typeface="Lucida Sans Unicode"/>
              </a:rPr>
              <a:t> </a:t>
            </a:r>
            <a:r>
              <a:rPr sz="1550" spc="10" dirty="0">
                <a:latin typeface="Lucida Sans Unicode"/>
                <a:cs typeface="Lucida Sans Unicode"/>
              </a:rPr>
              <a:t>accuracy</a:t>
            </a:r>
            <a:r>
              <a:rPr sz="1550" spc="-175" dirty="0">
                <a:latin typeface="Lucida Sans Unicode"/>
                <a:cs typeface="Lucida Sans Unicode"/>
              </a:rPr>
              <a:t> </a:t>
            </a:r>
            <a:r>
              <a:rPr sz="1550" spc="-20" dirty="0">
                <a:latin typeface="Lucida Sans Unicode"/>
                <a:cs typeface="Lucida Sans Unicode"/>
              </a:rPr>
              <a:t>of</a:t>
            </a:r>
            <a:r>
              <a:rPr sz="1550" spc="-180" dirty="0">
                <a:latin typeface="Lucida Sans Unicode"/>
                <a:cs typeface="Lucida Sans Unicode"/>
              </a:rPr>
              <a:t> </a:t>
            </a:r>
            <a:r>
              <a:rPr sz="1550" spc="-30" dirty="0">
                <a:latin typeface="Lucida Sans Unicode"/>
                <a:cs typeface="Lucida Sans Unicode"/>
              </a:rPr>
              <a:t>recommendations,</a:t>
            </a:r>
            <a:r>
              <a:rPr sz="1550" spc="-180" dirty="0">
                <a:latin typeface="Lucida Sans Unicode"/>
                <a:cs typeface="Lucida Sans Unicode"/>
              </a:rPr>
              <a:t> </a:t>
            </a:r>
            <a:r>
              <a:rPr sz="1550" spc="-30" dirty="0">
                <a:latin typeface="Lucida Sans Unicode"/>
                <a:cs typeface="Lucida Sans Unicode"/>
              </a:rPr>
              <a:t>ensuring</a:t>
            </a:r>
            <a:r>
              <a:rPr sz="1550" spc="-175" dirty="0">
                <a:latin typeface="Lucida Sans Unicode"/>
                <a:cs typeface="Lucida Sans Unicode"/>
              </a:rPr>
              <a:t> </a:t>
            </a:r>
            <a:r>
              <a:rPr sz="1550" spc="-35" dirty="0">
                <a:latin typeface="Lucida Sans Unicode"/>
                <a:cs typeface="Lucida Sans Unicode"/>
              </a:rPr>
              <a:t>farmers</a:t>
            </a:r>
            <a:r>
              <a:rPr sz="1550" spc="-180" dirty="0">
                <a:latin typeface="Lucida Sans Unicode"/>
                <a:cs typeface="Lucida Sans Unicode"/>
              </a:rPr>
              <a:t> </a:t>
            </a:r>
            <a:r>
              <a:rPr sz="1550" dirty="0">
                <a:latin typeface="Lucida Sans Unicode"/>
                <a:cs typeface="Lucida Sans Unicode"/>
              </a:rPr>
              <a:t>receive</a:t>
            </a:r>
            <a:r>
              <a:rPr sz="1550" spc="-180" dirty="0">
                <a:latin typeface="Lucida Sans Unicode"/>
                <a:cs typeface="Lucida Sans Unicode"/>
              </a:rPr>
              <a:t> </a:t>
            </a:r>
            <a:r>
              <a:rPr sz="1550" spc="-30" dirty="0">
                <a:latin typeface="Lucida Sans Unicode"/>
                <a:cs typeface="Lucida Sans Unicode"/>
              </a:rPr>
              <a:t>timely</a:t>
            </a:r>
            <a:r>
              <a:rPr sz="1550" spc="-175" dirty="0">
                <a:latin typeface="Lucida Sans Unicode"/>
                <a:cs typeface="Lucida Sans Unicode"/>
              </a:rPr>
              <a:t> </a:t>
            </a:r>
            <a:r>
              <a:rPr sz="1550" spc="-30" dirty="0">
                <a:latin typeface="Lucida Sans Unicode"/>
                <a:cs typeface="Lucida Sans Unicode"/>
              </a:rPr>
              <a:t>insights.</a:t>
            </a:r>
            <a:endParaRPr sz="1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337" y="819986"/>
            <a:ext cx="10286998" cy="94670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9407" y="1568672"/>
            <a:ext cx="8935085" cy="791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1165" dirty="0"/>
              <a:t>Case</a:t>
            </a:r>
            <a:r>
              <a:rPr sz="5000" spc="-130" dirty="0"/>
              <a:t> </a:t>
            </a:r>
            <a:r>
              <a:rPr sz="5000" spc="1090" dirty="0"/>
              <a:t>Study</a:t>
            </a:r>
            <a:r>
              <a:rPr sz="5000" spc="-130" dirty="0"/>
              <a:t> </a:t>
            </a:r>
            <a:r>
              <a:rPr sz="5000" spc="815" dirty="0"/>
              <a:t>Overview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8801989" y="2936932"/>
            <a:ext cx="8142605" cy="1069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532765" algn="r">
              <a:lnSpc>
                <a:spcPct val="100499"/>
              </a:lnSpc>
              <a:spcBef>
                <a:spcPts val="110"/>
              </a:spcBef>
            </a:pPr>
            <a:r>
              <a:rPr sz="1700" spc="30" dirty="0">
                <a:latin typeface="Microsoft Sans Serif"/>
                <a:cs typeface="Microsoft Sans Serif"/>
              </a:rPr>
              <a:t>This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case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90" dirty="0">
                <a:latin typeface="Microsoft Sans Serif"/>
                <a:cs typeface="Microsoft Sans Serif"/>
              </a:rPr>
              <a:t>study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70" dirty="0">
                <a:latin typeface="Microsoft Sans Serif"/>
                <a:cs typeface="Microsoft Sans Serif"/>
              </a:rPr>
              <a:t>focuses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70" dirty="0">
                <a:latin typeface="Microsoft Sans Serif"/>
                <a:cs typeface="Microsoft Sans Serif"/>
              </a:rPr>
              <a:t>on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10" dirty="0">
                <a:latin typeface="Microsoft Sans Serif"/>
                <a:cs typeface="Microsoft Sans Serif"/>
              </a:rPr>
              <a:t>a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75" dirty="0">
                <a:latin typeface="Microsoft Sans Serif"/>
                <a:cs typeface="Microsoft Sans Serif"/>
              </a:rPr>
              <a:t>speciﬁc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55" dirty="0">
                <a:latin typeface="Microsoft Sans Serif"/>
                <a:cs typeface="Microsoft Sans Serif"/>
              </a:rPr>
              <a:t>region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60" dirty="0">
                <a:latin typeface="Microsoft Sans Serif"/>
                <a:cs typeface="Microsoft Sans Serif"/>
              </a:rPr>
              <a:t>where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machine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learning-driven </a:t>
            </a:r>
            <a:r>
              <a:rPr sz="1700" spc="-434" dirty="0">
                <a:latin typeface="Microsoft Sans Serif"/>
                <a:cs typeface="Microsoft Sans Serif"/>
              </a:rPr>
              <a:t> </a:t>
            </a:r>
            <a:r>
              <a:rPr sz="1700" spc="60" dirty="0">
                <a:latin typeface="Microsoft Sans Serif"/>
                <a:cs typeface="Microsoft Sans Serif"/>
              </a:rPr>
              <a:t>recommendations </a:t>
            </a:r>
            <a:r>
              <a:rPr sz="1700" spc="50" dirty="0">
                <a:latin typeface="Microsoft Sans Serif"/>
                <a:cs typeface="Microsoft Sans Serif"/>
              </a:rPr>
              <a:t>were </a:t>
            </a:r>
            <a:r>
              <a:rPr sz="1700" spc="45" dirty="0">
                <a:latin typeface="Microsoft Sans Serif"/>
                <a:cs typeface="Microsoft Sans Serif"/>
              </a:rPr>
              <a:t>implemented. </a:t>
            </a:r>
            <a:r>
              <a:rPr sz="1700" spc="40" dirty="0">
                <a:latin typeface="Microsoft Sans Serif"/>
                <a:cs typeface="Microsoft Sans Serif"/>
              </a:rPr>
              <a:t>The </a:t>
            </a:r>
            <a:r>
              <a:rPr sz="1700" spc="65" dirty="0">
                <a:latin typeface="Microsoft Sans Serif"/>
                <a:cs typeface="Microsoft Sans Serif"/>
              </a:rPr>
              <a:t>system </a:t>
            </a:r>
            <a:r>
              <a:rPr sz="1700" spc="35" dirty="0">
                <a:latin typeface="Microsoft Sans Serif"/>
                <a:cs typeface="Microsoft Sans Serif"/>
              </a:rPr>
              <a:t>analyzed </a:t>
            </a:r>
            <a:r>
              <a:rPr sz="1700" spc="40" dirty="0">
                <a:latin typeface="Microsoft Sans Serif"/>
                <a:cs typeface="Microsoft Sans Serif"/>
              </a:rPr>
              <a:t>local </a:t>
            </a:r>
            <a:r>
              <a:rPr sz="1700" b="1" spc="25" dirty="0">
                <a:latin typeface="Arial"/>
                <a:cs typeface="Arial"/>
              </a:rPr>
              <a:t>agronomic 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70" dirty="0">
                <a:latin typeface="Arial"/>
                <a:cs typeface="Arial"/>
              </a:rPr>
              <a:t>data</a:t>
            </a:r>
            <a:r>
              <a:rPr sz="1700" b="1" spc="-130" dirty="0">
                <a:latin typeface="Arial"/>
                <a:cs typeface="Arial"/>
              </a:rPr>
              <a:t> </a:t>
            </a:r>
            <a:r>
              <a:rPr sz="1700" spc="125" dirty="0">
                <a:latin typeface="Microsoft Sans Serif"/>
                <a:cs typeface="Microsoft Sans Serif"/>
              </a:rPr>
              <a:t>to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85" dirty="0">
                <a:latin typeface="Microsoft Sans Serif"/>
                <a:cs typeface="Microsoft Sans Serif"/>
              </a:rPr>
              <a:t>suggest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60" dirty="0">
                <a:latin typeface="Microsoft Sans Serif"/>
                <a:cs typeface="Microsoft Sans Serif"/>
              </a:rPr>
              <a:t>optimal</a:t>
            </a:r>
            <a:r>
              <a:rPr sz="1700" spc="-110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crops,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65" dirty="0">
                <a:latin typeface="Microsoft Sans Serif"/>
                <a:cs typeface="Microsoft Sans Serif"/>
              </a:rPr>
              <a:t>resulting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45" dirty="0">
                <a:latin typeface="Microsoft Sans Serif"/>
                <a:cs typeface="Microsoft Sans Serif"/>
              </a:rPr>
              <a:t>in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40" dirty="0">
                <a:latin typeface="Microsoft Sans Serif"/>
                <a:cs typeface="Microsoft Sans Serif"/>
              </a:rPr>
              <a:t>improved</a:t>
            </a:r>
            <a:r>
              <a:rPr sz="1700" spc="-110" dirty="0">
                <a:latin typeface="Microsoft Sans Serif"/>
                <a:cs typeface="Microsoft Sans Serif"/>
              </a:rPr>
              <a:t> </a:t>
            </a:r>
            <a:r>
              <a:rPr sz="1700" spc="45" dirty="0">
                <a:latin typeface="Microsoft Sans Serif"/>
                <a:cs typeface="Microsoft Sans Serif"/>
              </a:rPr>
              <a:t>yields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45" dirty="0">
                <a:latin typeface="Microsoft Sans Serif"/>
                <a:cs typeface="Microsoft Sans Serif"/>
              </a:rPr>
              <a:t>and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60" dirty="0">
                <a:latin typeface="Microsoft Sans Serif"/>
                <a:cs typeface="Microsoft Sans Serif"/>
              </a:rPr>
              <a:t>reduced</a:t>
            </a:r>
            <a:r>
              <a:rPr sz="1700" spc="-110" dirty="0">
                <a:latin typeface="Microsoft Sans Serif"/>
                <a:cs typeface="Microsoft Sans Serif"/>
              </a:rPr>
              <a:t> </a:t>
            </a:r>
            <a:r>
              <a:rPr sz="1700" spc="55" dirty="0">
                <a:latin typeface="Microsoft Sans Serif"/>
                <a:cs typeface="Microsoft Sans Serif"/>
              </a:rPr>
              <a:t>resource </a:t>
            </a:r>
            <a:r>
              <a:rPr sz="1700" spc="-434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wastage,</a:t>
            </a:r>
            <a:r>
              <a:rPr sz="1700" spc="-110" dirty="0">
                <a:latin typeface="Microsoft Sans Serif"/>
                <a:cs typeface="Microsoft Sans Serif"/>
              </a:rPr>
              <a:t> </a:t>
            </a:r>
            <a:r>
              <a:rPr sz="1700" spc="70" dirty="0">
                <a:latin typeface="Microsoft Sans Serif"/>
                <a:cs typeface="Microsoft Sans Serif"/>
              </a:rPr>
              <a:t>demonstrating</a:t>
            </a:r>
            <a:r>
              <a:rPr sz="1700" spc="-110" dirty="0">
                <a:latin typeface="Microsoft Sans Serif"/>
                <a:cs typeface="Microsoft Sans Serif"/>
              </a:rPr>
              <a:t> </a:t>
            </a:r>
            <a:r>
              <a:rPr sz="1700" spc="114" dirty="0">
                <a:latin typeface="Microsoft Sans Serif"/>
                <a:cs typeface="Microsoft Sans Serif"/>
              </a:rPr>
              <a:t>the</a:t>
            </a:r>
            <a:r>
              <a:rPr sz="1700" spc="-110" dirty="0">
                <a:latin typeface="Microsoft Sans Serif"/>
                <a:cs typeface="Microsoft Sans Serif"/>
              </a:rPr>
              <a:t> </a:t>
            </a:r>
            <a:r>
              <a:rPr sz="1700" spc="60" dirty="0">
                <a:latin typeface="Microsoft Sans Serif"/>
                <a:cs typeface="Microsoft Sans Serif"/>
              </a:rPr>
              <a:t>practical</a:t>
            </a:r>
            <a:r>
              <a:rPr sz="1700" spc="-110" dirty="0">
                <a:latin typeface="Microsoft Sans Serif"/>
                <a:cs typeface="Microsoft Sans Serif"/>
              </a:rPr>
              <a:t> </a:t>
            </a:r>
            <a:r>
              <a:rPr sz="1700" spc="95" dirty="0">
                <a:latin typeface="Microsoft Sans Serif"/>
                <a:cs typeface="Microsoft Sans Serif"/>
              </a:rPr>
              <a:t>beneﬁts</a:t>
            </a:r>
            <a:r>
              <a:rPr sz="1700" spc="-110" dirty="0">
                <a:latin typeface="Microsoft Sans Serif"/>
                <a:cs typeface="Microsoft Sans Serif"/>
              </a:rPr>
              <a:t> </a:t>
            </a:r>
            <a:r>
              <a:rPr sz="1700" spc="100" dirty="0">
                <a:latin typeface="Microsoft Sans Serif"/>
                <a:cs typeface="Microsoft Sans Serif"/>
              </a:rPr>
              <a:t>of</a:t>
            </a:r>
            <a:r>
              <a:rPr sz="1700" spc="-105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technology.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4452" y="1380287"/>
            <a:ext cx="5695950" cy="75342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2637" y="629247"/>
            <a:ext cx="14382749" cy="29051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89182" y="4127798"/>
            <a:ext cx="87083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985" dirty="0"/>
              <a:t>Results</a:t>
            </a:r>
            <a:r>
              <a:rPr sz="5400" spc="-150" dirty="0"/>
              <a:t> </a:t>
            </a:r>
            <a:r>
              <a:rPr sz="5400" spc="1170" dirty="0"/>
              <a:t>and</a:t>
            </a:r>
            <a:r>
              <a:rPr sz="5400" spc="-150" dirty="0"/>
              <a:t> </a:t>
            </a:r>
            <a:r>
              <a:rPr sz="5400" spc="930" dirty="0"/>
              <a:t>Impact</a:t>
            </a:r>
            <a:endParaRPr sz="5400"/>
          </a:p>
        </p:txBody>
      </p:sp>
      <p:sp>
        <p:nvSpPr>
          <p:cNvPr id="5" name="object 5"/>
          <p:cNvSpPr txBox="1"/>
          <p:nvPr/>
        </p:nvSpPr>
        <p:spPr>
          <a:xfrm>
            <a:off x="4295228" y="5283003"/>
            <a:ext cx="9696450" cy="920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065" marR="5080" indent="-635" algn="ctr">
              <a:lnSpc>
                <a:spcPct val="127000"/>
              </a:lnSpc>
              <a:spcBef>
                <a:spcPts val="55"/>
              </a:spcBef>
            </a:pPr>
            <a:r>
              <a:rPr sz="1550" spc="35" dirty="0">
                <a:latin typeface="Microsoft Sans Serif"/>
                <a:cs typeface="Microsoft Sans Serif"/>
              </a:rPr>
              <a:t>The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60" dirty="0">
                <a:latin typeface="Microsoft Sans Serif"/>
                <a:cs typeface="Microsoft Sans Serif"/>
              </a:rPr>
              <a:t>implementation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95" dirty="0">
                <a:latin typeface="Microsoft Sans Serif"/>
                <a:cs typeface="Microsoft Sans Serif"/>
              </a:rPr>
              <a:t>of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105" dirty="0">
                <a:latin typeface="Microsoft Sans Serif"/>
                <a:cs typeface="Microsoft Sans Serif"/>
              </a:rPr>
              <a:t>the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65" dirty="0">
                <a:latin typeface="Microsoft Sans Serif"/>
                <a:cs typeface="Microsoft Sans Serif"/>
              </a:rPr>
              <a:t>crop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recommendation</a:t>
            </a:r>
            <a:r>
              <a:rPr sz="1550" spc="-90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system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led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114" dirty="0">
                <a:latin typeface="Microsoft Sans Serif"/>
                <a:cs typeface="Microsoft Sans Serif"/>
              </a:rPr>
              <a:t>to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10" dirty="0">
                <a:latin typeface="Microsoft Sans Serif"/>
                <a:cs typeface="Microsoft Sans Serif"/>
              </a:rPr>
              <a:t>a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b="1" spc="40" dirty="0">
                <a:latin typeface="Arial"/>
                <a:cs typeface="Arial"/>
              </a:rPr>
              <a:t>signiﬁcant</a:t>
            </a:r>
            <a:r>
              <a:rPr sz="1550" b="1" spc="-110" dirty="0">
                <a:latin typeface="Arial"/>
                <a:cs typeface="Arial"/>
              </a:rPr>
              <a:t> </a:t>
            </a:r>
            <a:r>
              <a:rPr sz="1550" b="1" spc="30" dirty="0">
                <a:latin typeface="Arial"/>
                <a:cs typeface="Arial"/>
              </a:rPr>
              <a:t>increase</a:t>
            </a:r>
            <a:r>
              <a:rPr sz="1550" b="1" spc="-114" dirty="0">
                <a:latin typeface="Arial"/>
                <a:cs typeface="Arial"/>
              </a:rPr>
              <a:t> </a:t>
            </a:r>
            <a:r>
              <a:rPr sz="1550" spc="40" dirty="0">
                <a:latin typeface="Microsoft Sans Serif"/>
                <a:cs typeface="Microsoft Sans Serif"/>
              </a:rPr>
              <a:t>in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65" dirty="0">
                <a:latin typeface="Microsoft Sans Serif"/>
                <a:cs typeface="Microsoft Sans Serif"/>
              </a:rPr>
              <a:t>crop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40" dirty="0">
                <a:latin typeface="Microsoft Sans Serif"/>
                <a:cs typeface="Microsoft Sans Serif"/>
              </a:rPr>
              <a:t>yields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and </a:t>
            </a:r>
            <a:r>
              <a:rPr sz="1550" spc="50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farmer</a:t>
            </a:r>
            <a:r>
              <a:rPr sz="1550" spc="-90" dirty="0">
                <a:latin typeface="Microsoft Sans Serif"/>
                <a:cs typeface="Microsoft Sans Serif"/>
              </a:rPr>
              <a:t> </a:t>
            </a:r>
            <a:r>
              <a:rPr sz="1550" spc="30" dirty="0">
                <a:latin typeface="Microsoft Sans Serif"/>
                <a:cs typeface="Microsoft Sans Serif"/>
              </a:rPr>
              <a:t>income.</a:t>
            </a:r>
            <a:r>
              <a:rPr sz="1550" spc="-90" dirty="0">
                <a:latin typeface="Microsoft Sans Serif"/>
                <a:cs typeface="Microsoft Sans Serif"/>
              </a:rPr>
              <a:t> </a:t>
            </a:r>
            <a:r>
              <a:rPr sz="1550" spc="-15" dirty="0">
                <a:latin typeface="Microsoft Sans Serif"/>
                <a:cs typeface="Microsoft Sans Serif"/>
              </a:rPr>
              <a:t>By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65" dirty="0">
                <a:latin typeface="Microsoft Sans Serif"/>
                <a:cs typeface="Microsoft Sans Serif"/>
              </a:rPr>
              <a:t>adopting</a:t>
            </a:r>
            <a:r>
              <a:rPr sz="1550" spc="-90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data-driven</a:t>
            </a:r>
            <a:r>
              <a:rPr sz="1550" spc="-90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practices,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farmers</a:t>
            </a:r>
            <a:r>
              <a:rPr sz="1550" spc="-90" dirty="0">
                <a:latin typeface="Microsoft Sans Serif"/>
                <a:cs typeface="Microsoft Sans Serif"/>
              </a:rPr>
              <a:t> </a:t>
            </a:r>
            <a:r>
              <a:rPr sz="1550" spc="65" dirty="0">
                <a:latin typeface="Microsoft Sans Serif"/>
                <a:cs typeface="Microsoft Sans Serif"/>
              </a:rPr>
              <a:t>reported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35" dirty="0">
                <a:latin typeface="Microsoft Sans Serif"/>
                <a:cs typeface="Microsoft Sans Serif"/>
              </a:rPr>
              <a:t>improved</a:t>
            </a:r>
            <a:r>
              <a:rPr sz="1550" spc="-90" dirty="0">
                <a:latin typeface="Microsoft Sans Serif"/>
                <a:cs typeface="Microsoft Sans Serif"/>
              </a:rPr>
              <a:t> </a:t>
            </a:r>
            <a:r>
              <a:rPr sz="1550" b="1" spc="25" dirty="0">
                <a:latin typeface="Arial"/>
                <a:cs typeface="Arial"/>
              </a:rPr>
              <a:t>resource</a:t>
            </a:r>
            <a:r>
              <a:rPr sz="1550" b="1" spc="-11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management</a:t>
            </a:r>
            <a:r>
              <a:rPr sz="1550" b="1" spc="-100" dirty="0">
                <a:latin typeface="Arial"/>
                <a:cs typeface="Arial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and </a:t>
            </a:r>
            <a:r>
              <a:rPr sz="1550" spc="-400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reduced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environmental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impact,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showcasing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105" dirty="0">
                <a:latin typeface="Microsoft Sans Serif"/>
                <a:cs typeface="Microsoft Sans Serif"/>
              </a:rPr>
              <a:t>the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60" dirty="0">
                <a:latin typeface="Microsoft Sans Serif"/>
                <a:cs typeface="Microsoft Sans Serif"/>
              </a:rPr>
              <a:t>transformative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power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95" dirty="0">
                <a:latin typeface="Microsoft Sans Serif"/>
                <a:cs typeface="Microsoft Sans Serif"/>
              </a:rPr>
              <a:t>of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machine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40" dirty="0">
                <a:latin typeface="Microsoft Sans Serif"/>
                <a:cs typeface="Microsoft Sans Serif"/>
              </a:rPr>
              <a:t>learning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40" dirty="0">
                <a:latin typeface="Microsoft Sans Serif"/>
                <a:cs typeface="Microsoft Sans Serif"/>
              </a:rPr>
              <a:t>in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agriculture.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419" y="626050"/>
            <a:ext cx="5581650" cy="90296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79419" y="689432"/>
            <a:ext cx="1533524" cy="15335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8776" rIns="0" bIns="0" rtlCol="0">
            <a:spAutoFit/>
          </a:bodyPr>
          <a:lstStyle/>
          <a:p>
            <a:pPr marL="6797040" marR="5080">
              <a:lnSpc>
                <a:spcPts val="5250"/>
              </a:lnSpc>
              <a:spcBef>
                <a:spcPts val="260"/>
              </a:spcBef>
            </a:pPr>
            <a:r>
              <a:rPr spc="844" dirty="0"/>
              <a:t>Challenges</a:t>
            </a:r>
            <a:r>
              <a:rPr spc="-130" dirty="0"/>
              <a:t> </a:t>
            </a:r>
            <a:r>
              <a:rPr spc="969" dirty="0"/>
              <a:t>and </a:t>
            </a:r>
            <a:r>
              <a:rPr spc="-1535" dirty="0"/>
              <a:t> </a:t>
            </a:r>
            <a:r>
              <a:rPr spc="740" dirty="0"/>
              <a:t>Limitations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38362" y="3783628"/>
            <a:ext cx="6506209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800" spc="-100" dirty="0">
                <a:latin typeface="Microsoft Sans Serif"/>
                <a:cs typeface="Microsoft Sans Serif"/>
              </a:rPr>
              <a:t>D</a:t>
            </a:r>
            <a:r>
              <a:rPr sz="1800" spc="45" dirty="0">
                <a:latin typeface="Microsoft Sans Serif"/>
                <a:cs typeface="Microsoft Sans Serif"/>
              </a:rPr>
              <a:t>e</a:t>
            </a:r>
            <a:r>
              <a:rPr sz="1800" spc="35" dirty="0">
                <a:latin typeface="Microsoft Sans Serif"/>
                <a:cs typeface="Microsoft Sans Serif"/>
              </a:rPr>
              <a:t>s</a:t>
            </a:r>
            <a:r>
              <a:rPr sz="1800" spc="50" dirty="0">
                <a:latin typeface="Microsoft Sans Serif"/>
                <a:cs typeface="Microsoft Sans Serif"/>
              </a:rPr>
              <a:t>p</a:t>
            </a:r>
            <a:r>
              <a:rPr sz="1800" spc="15" dirty="0">
                <a:latin typeface="Microsoft Sans Serif"/>
                <a:cs typeface="Microsoft Sans Serif"/>
              </a:rPr>
              <a:t>i</a:t>
            </a:r>
            <a:r>
              <a:rPr sz="1800" spc="175" dirty="0">
                <a:latin typeface="Microsoft Sans Serif"/>
                <a:cs typeface="Microsoft Sans Serif"/>
              </a:rPr>
              <a:t>t</a:t>
            </a:r>
            <a:r>
              <a:rPr sz="1800" spc="45" dirty="0">
                <a:latin typeface="Microsoft Sans Serif"/>
                <a:cs typeface="Microsoft Sans Serif"/>
              </a:rPr>
              <a:t>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i</a:t>
            </a:r>
            <a:r>
              <a:rPr sz="1800" spc="215" dirty="0">
                <a:latin typeface="Microsoft Sans Serif"/>
                <a:cs typeface="Microsoft Sans Serif"/>
              </a:rPr>
              <a:t>t</a:t>
            </a:r>
            <a:r>
              <a:rPr sz="1800" spc="40" dirty="0">
                <a:latin typeface="Microsoft Sans Serif"/>
                <a:cs typeface="Microsoft Sans Serif"/>
              </a:rPr>
              <a:t>s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d</a:t>
            </a:r>
            <a:r>
              <a:rPr sz="1800" spc="-45" dirty="0">
                <a:latin typeface="Microsoft Sans Serif"/>
                <a:cs typeface="Microsoft Sans Serif"/>
              </a:rPr>
              <a:t>v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140" dirty="0">
                <a:latin typeface="Microsoft Sans Serif"/>
                <a:cs typeface="Microsoft Sans Serif"/>
              </a:rPr>
              <a:t>nt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55" dirty="0">
                <a:latin typeface="Microsoft Sans Serif"/>
                <a:cs typeface="Microsoft Sans Serif"/>
              </a:rPr>
              <a:t>g</a:t>
            </a:r>
            <a:r>
              <a:rPr sz="1800" spc="50" dirty="0">
                <a:latin typeface="Microsoft Sans Serif"/>
                <a:cs typeface="Microsoft Sans Serif"/>
              </a:rPr>
              <a:t>e</a:t>
            </a:r>
            <a:r>
              <a:rPr sz="1800" spc="35" dirty="0">
                <a:latin typeface="Microsoft Sans Serif"/>
                <a:cs typeface="Microsoft Sans Serif"/>
              </a:rPr>
              <a:t>s</a:t>
            </a:r>
            <a:r>
              <a:rPr sz="1800" spc="-25" dirty="0">
                <a:latin typeface="Microsoft Sans Serif"/>
                <a:cs typeface="Microsoft Sans Serif"/>
              </a:rPr>
              <a:t>,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m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90" dirty="0">
                <a:latin typeface="Microsoft Sans Serif"/>
                <a:cs typeface="Microsoft Sans Serif"/>
              </a:rPr>
              <a:t>c</a:t>
            </a:r>
            <a:r>
              <a:rPr sz="1800" spc="50" dirty="0">
                <a:latin typeface="Microsoft Sans Serif"/>
                <a:cs typeface="Microsoft Sans Serif"/>
              </a:rPr>
              <a:t>h</a:t>
            </a:r>
            <a:r>
              <a:rPr sz="1800" spc="15" dirty="0">
                <a:latin typeface="Microsoft Sans Serif"/>
                <a:cs typeface="Microsoft Sans Serif"/>
              </a:rPr>
              <a:t>i</a:t>
            </a:r>
            <a:r>
              <a:rPr sz="1800" spc="55" dirty="0">
                <a:latin typeface="Microsoft Sans Serif"/>
                <a:cs typeface="Microsoft Sans Serif"/>
              </a:rPr>
              <a:t>n</a:t>
            </a:r>
            <a:r>
              <a:rPr sz="1800" spc="45" dirty="0">
                <a:latin typeface="Microsoft Sans Serif"/>
                <a:cs typeface="Microsoft Sans Serif"/>
              </a:rPr>
              <a:t>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l</a:t>
            </a:r>
            <a:r>
              <a:rPr sz="1800" spc="2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45" dirty="0">
                <a:latin typeface="Microsoft Sans Serif"/>
                <a:cs typeface="Microsoft Sans Serif"/>
              </a:rPr>
              <a:t>r</a:t>
            </a:r>
            <a:r>
              <a:rPr sz="1800" spc="50" dirty="0">
                <a:latin typeface="Microsoft Sans Serif"/>
                <a:cs typeface="Microsoft Sans Serif"/>
              </a:rPr>
              <a:t>n</a:t>
            </a:r>
            <a:r>
              <a:rPr sz="1800" spc="15" dirty="0">
                <a:latin typeface="Microsoft Sans Serif"/>
                <a:cs typeface="Microsoft Sans Serif"/>
              </a:rPr>
              <a:t>i</a:t>
            </a:r>
            <a:r>
              <a:rPr sz="1800" spc="65" dirty="0">
                <a:latin typeface="Microsoft Sans Serif"/>
                <a:cs typeface="Microsoft Sans Serif"/>
              </a:rPr>
              <a:t>ng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i</a:t>
            </a:r>
            <a:r>
              <a:rPr sz="1800" spc="65" dirty="0">
                <a:latin typeface="Microsoft Sans Serif"/>
                <a:cs typeface="Microsoft Sans Serif"/>
              </a:rPr>
              <a:t>n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g</a:t>
            </a:r>
            <a:r>
              <a:rPr sz="1800" spc="35" dirty="0">
                <a:latin typeface="Microsoft Sans Serif"/>
                <a:cs typeface="Microsoft Sans Serif"/>
              </a:rPr>
              <a:t>r</a:t>
            </a:r>
            <a:r>
              <a:rPr sz="1800" spc="5" dirty="0">
                <a:latin typeface="Microsoft Sans Serif"/>
                <a:cs typeface="Microsoft Sans Serif"/>
              </a:rPr>
              <a:t>i</a:t>
            </a:r>
            <a:r>
              <a:rPr sz="1800" spc="90" dirty="0">
                <a:latin typeface="Microsoft Sans Serif"/>
                <a:cs typeface="Microsoft Sans Serif"/>
              </a:rPr>
              <a:t>c</a:t>
            </a:r>
            <a:r>
              <a:rPr sz="1800" spc="50" dirty="0">
                <a:latin typeface="Microsoft Sans Serif"/>
                <a:cs typeface="Microsoft Sans Serif"/>
              </a:rPr>
              <a:t>u</a:t>
            </a:r>
            <a:r>
              <a:rPr sz="1800" spc="15" dirty="0">
                <a:latin typeface="Microsoft Sans Serif"/>
                <a:cs typeface="Microsoft Sans Serif"/>
              </a:rPr>
              <a:t>l</a:t>
            </a:r>
            <a:r>
              <a:rPr sz="1800" spc="215" dirty="0">
                <a:latin typeface="Microsoft Sans Serif"/>
                <a:cs typeface="Microsoft Sans Serif"/>
              </a:rPr>
              <a:t>t</a:t>
            </a:r>
            <a:r>
              <a:rPr sz="1800" spc="7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r</a:t>
            </a:r>
            <a:r>
              <a:rPr sz="1800" spc="45" dirty="0">
                <a:latin typeface="Microsoft Sans Serif"/>
                <a:cs typeface="Microsoft Sans Serif"/>
              </a:rPr>
              <a:t>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105" dirty="0">
                <a:latin typeface="Microsoft Sans Serif"/>
                <a:cs typeface="Microsoft Sans Serif"/>
              </a:rPr>
              <a:t>f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c</a:t>
            </a:r>
            <a:r>
              <a:rPr sz="1800" spc="40" dirty="0">
                <a:latin typeface="Microsoft Sans Serif"/>
                <a:cs typeface="Microsoft Sans Serif"/>
              </a:rPr>
              <a:t>e</a:t>
            </a:r>
            <a:r>
              <a:rPr sz="1800" spc="30" dirty="0">
                <a:latin typeface="Microsoft Sans Serif"/>
                <a:cs typeface="Microsoft Sans Serif"/>
              </a:rPr>
              <a:t>s  </a:t>
            </a:r>
            <a:r>
              <a:rPr sz="1800" spc="40" dirty="0">
                <a:latin typeface="Microsoft Sans Serif"/>
                <a:cs typeface="Microsoft Sans Serif"/>
              </a:rPr>
              <a:t>challenges </a:t>
            </a:r>
            <a:r>
              <a:rPr sz="1800" spc="65" dirty="0">
                <a:latin typeface="Microsoft Sans Serif"/>
                <a:cs typeface="Microsoft Sans Serif"/>
              </a:rPr>
              <a:t>such </a:t>
            </a:r>
            <a:r>
              <a:rPr sz="1800" spc="15" dirty="0">
                <a:latin typeface="Microsoft Sans Serif"/>
                <a:cs typeface="Microsoft Sans Serif"/>
              </a:rPr>
              <a:t>as </a:t>
            </a:r>
            <a:r>
              <a:rPr sz="1800" b="1" spc="60" dirty="0">
                <a:latin typeface="Arial"/>
                <a:cs typeface="Arial"/>
              </a:rPr>
              <a:t>data </a:t>
            </a:r>
            <a:r>
              <a:rPr sz="1800" b="1" spc="20" dirty="0">
                <a:latin typeface="Arial"/>
                <a:cs typeface="Arial"/>
              </a:rPr>
              <a:t>quality</a:t>
            </a:r>
            <a:r>
              <a:rPr sz="1800" spc="20" dirty="0">
                <a:latin typeface="Microsoft Sans Serif"/>
                <a:cs typeface="Microsoft Sans Serif"/>
              </a:rPr>
              <a:t>, </a:t>
            </a:r>
            <a:r>
              <a:rPr sz="1800" spc="25" dirty="0">
                <a:latin typeface="Microsoft Sans Serif"/>
                <a:cs typeface="Microsoft Sans Serif"/>
              </a:rPr>
              <a:t>accessibility, </a:t>
            </a:r>
            <a:r>
              <a:rPr sz="1800" spc="3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the </a:t>
            </a:r>
            <a:r>
              <a:rPr sz="1800" spc="50" dirty="0">
                <a:latin typeface="Microsoft Sans Serif"/>
                <a:cs typeface="Microsoft Sans Serif"/>
              </a:rPr>
              <a:t>need 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for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continuous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model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50" dirty="0">
                <a:latin typeface="Microsoft Sans Serif"/>
                <a:cs typeface="Microsoft Sans Serif"/>
              </a:rPr>
              <a:t>updates.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Addressing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these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limitations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is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essential </a:t>
            </a:r>
            <a:r>
              <a:rPr sz="1800" spc="65" dirty="0">
                <a:latin typeface="Microsoft Sans Serif"/>
                <a:cs typeface="Microsoft Sans Serif"/>
              </a:rPr>
              <a:t>for </a:t>
            </a:r>
            <a:r>
              <a:rPr sz="1800" spc="25" dirty="0">
                <a:latin typeface="Microsoft Sans Serif"/>
                <a:cs typeface="Microsoft Sans Serif"/>
              </a:rPr>
              <a:t>maximizing </a:t>
            </a:r>
            <a:r>
              <a:rPr sz="1800" spc="110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eectiveness </a:t>
            </a:r>
            <a:r>
              <a:rPr sz="1800" spc="95" dirty="0">
                <a:latin typeface="Microsoft Sans Serif"/>
                <a:cs typeface="Microsoft Sans Serif"/>
              </a:rPr>
              <a:t>of </a:t>
            </a:r>
            <a:r>
              <a:rPr sz="1800" spc="60" dirty="0">
                <a:latin typeface="Microsoft Sans Serif"/>
                <a:cs typeface="Microsoft Sans Serif"/>
              </a:rPr>
              <a:t>crop 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r</a:t>
            </a:r>
            <a:r>
              <a:rPr sz="1800" spc="45" dirty="0">
                <a:latin typeface="Microsoft Sans Serif"/>
                <a:cs typeface="Microsoft Sans Serif"/>
              </a:rPr>
              <a:t>e</a:t>
            </a:r>
            <a:r>
              <a:rPr sz="1800" spc="65" dirty="0">
                <a:latin typeface="Microsoft Sans Serif"/>
                <a:cs typeface="Microsoft Sans Serif"/>
              </a:rPr>
              <a:t>c</a:t>
            </a:r>
            <a:r>
              <a:rPr sz="1800" spc="60" dirty="0">
                <a:latin typeface="Microsoft Sans Serif"/>
                <a:cs typeface="Microsoft Sans Serif"/>
              </a:rPr>
              <a:t>o</a:t>
            </a:r>
            <a:r>
              <a:rPr sz="1800" spc="20" dirty="0">
                <a:latin typeface="Microsoft Sans Serif"/>
                <a:cs typeface="Microsoft Sans Serif"/>
              </a:rPr>
              <a:t>m</a:t>
            </a:r>
            <a:r>
              <a:rPr sz="1800" spc="15" dirty="0">
                <a:latin typeface="Microsoft Sans Serif"/>
                <a:cs typeface="Microsoft Sans Serif"/>
              </a:rPr>
              <a:t>me</a:t>
            </a:r>
            <a:r>
              <a:rPr sz="1800" spc="5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d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210" dirty="0">
                <a:latin typeface="Microsoft Sans Serif"/>
                <a:cs typeface="Microsoft Sans Serif"/>
              </a:rPr>
              <a:t>t</a:t>
            </a:r>
            <a:r>
              <a:rPr sz="1800" spc="5" dirty="0">
                <a:latin typeface="Microsoft Sans Serif"/>
                <a:cs typeface="Microsoft Sans Serif"/>
              </a:rPr>
              <a:t>i</a:t>
            </a:r>
            <a:r>
              <a:rPr sz="1800" spc="60" dirty="0">
                <a:latin typeface="Microsoft Sans Serif"/>
                <a:cs typeface="Microsoft Sans Serif"/>
              </a:rPr>
              <a:t>o</a:t>
            </a:r>
            <a:r>
              <a:rPr sz="1800" spc="65" dirty="0">
                <a:latin typeface="Microsoft Sans Serif"/>
                <a:cs typeface="Microsoft Sans Serif"/>
              </a:rPr>
              <a:t>n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</a:t>
            </a:r>
            <a:r>
              <a:rPr sz="1800" spc="40" dirty="0">
                <a:latin typeface="Microsoft Sans Serif"/>
                <a:cs typeface="Microsoft Sans Serif"/>
              </a:rPr>
              <a:t>y</a:t>
            </a:r>
            <a:r>
              <a:rPr sz="1800" spc="165" dirty="0">
                <a:latin typeface="Microsoft Sans Serif"/>
                <a:cs typeface="Microsoft Sans Serif"/>
              </a:rPr>
              <a:t>s</a:t>
            </a:r>
            <a:r>
              <a:rPr sz="1800" spc="50" dirty="0">
                <a:latin typeface="Microsoft Sans Serif"/>
                <a:cs typeface="Microsoft Sans Serif"/>
              </a:rPr>
              <a:t>t</a:t>
            </a:r>
            <a:r>
              <a:rPr sz="1800" spc="15" dirty="0">
                <a:latin typeface="Microsoft Sans Serif"/>
                <a:cs typeface="Microsoft Sans Serif"/>
              </a:rPr>
              <a:t>e</a:t>
            </a:r>
            <a:r>
              <a:rPr sz="1800" spc="20" dirty="0">
                <a:latin typeface="Microsoft Sans Serif"/>
                <a:cs typeface="Microsoft Sans Serif"/>
              </a:rPr>
              <a:t>m</a:t>
            </a:r>
            <a:r>
              <a:rPr sz="1800" spc="40" dirty="0">
                <a:latin typeface="Microsoft Sans Serif"/>
                <a:cs typeface="Microsoft Sans Serif"/>
              </a:rPr>
              <a:t>s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5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d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n</a:t>
            </a:r>
            <a:r>
              <a:rPr sz="1800" spc="45" dirty="0">
                <a:latin typeface="Microsoft Sans Serif"/>
                <a:cs typeface="Microsoft Sans Serif"/>
              </a:rPr>
              <a:t>s</a:t>
            </a:r>
            <a:r>
              <a:rPr sz="1800" spc="7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r</a:t>
            </a:r>
            <a:r>
              <a:rPr sz="1800" spc="5" dirty="0">
                <a:latin typeface="Microsoft Sans Serif"/>
                <a:cs typeface="Microsoft Sans Serif"/>
              </a:rPr>
              <a:t>i</a:t>
            </a:r>
            <a:r>
              <a:rPr sz="1800" spc="65" dirty="0">
                <a:latin typeface="Microsoft Sans Serif"/>
                <a:cs typeface="Microsoft Sans Serif"/>
              </a:rPr>
              <a:t>ng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w</a:t>
            </a:r>
            <a:r>
              <a:rPr sz="1800" spc="5" dirty="0">
                <a:latin typeface="Microsoft Sans Serif"/>
                <a:cs typeface="Microsoft Sans Serif"/>
              </a:rPr>
              <a:t>i</a:t>
            </a:r>
            <a:r>
              <a:rPr sz="1800" spc="60" dirty="0">
                <a:latin typeface="Microsoft Sans Serif"/>
                <a:cs typeface="Microsoft Sans Serif"/>
              </a:rPr>
              <a:t>d</a:t>
            </a:r>
            <a:r>
              <a:rPr sz="1800" spc="45" dirty="0">
                <a:latin typeface="Microsoft Sans Serif"/>
                <a:cs typeface="Microsoft Sans Serif"/>
              </a:rPr>
              <a:t>e</a:t>
            </a:r>
            <a:r>
              <a:rPr sz="1800" spc="35" dirty="0">
                <a:latin typeface="Microsoft Sans Serif"/>
                <a:cs typeface="Microsoft Sans Serif"/>
              </a:rPr>
              <a:t>s</a:t>
            </a:r>
            <a:r>
              <a:rPr sz="1800" spc="70" dirty="0">
                <a:latin typeface="Microsoft Sans Serif"/>
                <a:cs typeface="Microsoft Sans Serif"/>
              </a:rPr>
              <a:t>p</a:t>
            </a:r>
            <a:r>
              <a:rPr sz="1800" spc="20" dirty="0">
                <a:latin typeface="Microsoft Sans Serif"/>
                <a:cs typeface="Microsoft Sans Serif"/>
              </a:rPr>
              <a:t>r</a:t>
            </a:r>
            <a:r>
              <a:rPr sz="1800" spc="2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d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do</a:t>
            </a:r>
            <a:r>
              <a:rPr sz="1800" spc="140" dirty="0">
                <a:latin typeface="Microsoft Sans Serif"/>
                <a:cs typeface="Microsoft Sans Serif"/>
              </a:rPr>
              <a:t>pt</a:t>
            </a:r>
            <a:r>
              <a:rPr sz="1800" spc="5" dirty="0">
                <a:latin typeface="Microsoft Sans Serif"/>
                <a:cs typeface="Microsoft Sans Serif"/>
              </a:rPr>
              <a:t>i</a:t>
            </a:r>
            <a:r>
              <a:rPr sz="1800" spc="60" dirty="0">
                <a:latin typeface="Microsoft Sans Serif"/>
                <a:cs typeface="Microsoft Sans Serif"/>
              </a:rPr>
              <a:t>o</a:t>
            </a:r>
            <a:r>
              <a:rPr sz="1800" spc="10" dirty="0">
                <a:latin typeface="Microsoft Sans Serif"/>
                <a:cs typeface="Microsoft Sans Serif"/>
              </a:rPr>
              <a:t>n.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5808" y="3700634"/>
            <a:ext cx="10150475" cy="166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6465"/>
              </a:lnSpc>
              <a:spcBef>
                <a:spcPts val="100"/>
              </a:spcBef>
            </a:pPr>
            <a:r>
              <a:rPr sz="5400" spc="994" dirty="0"/>
              <a:t>Conclusion</a:t>
            </a:r>
            <a:r>
              <a:rPr sz="5400" spc="-140" dirty="0"/>
              <a:t> </a:t>
            </a:r>
            <a:r>
              <a:rPr sz="5400" spc="1170" dirty="0"/>
              <a:t>and</a:t>
            </a:r>
            <a:r>
              <a:rPr sz="5400" spc="-140" dirty="0"/>
              <a:t> </a:t>
            </a:r>
            <a:r>
              <a:rPr sz="5400" spc="965" dirty="0"/>
              <a:t>Future</a:t>
            </a:r>
            <a:endParaRPr sz="5400"/>
          </a:p>
          <a:p>
            <a:pPr marR="5080" algn="r">
              <a:lnSpc>
                <a:spcPts val="6465"/>
              </a:lnSpc>
            </a:pPr>
            <a:r>
              <a:rPr sz="5400" spc="840" dirty="0"/>
              <a:t>Directions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4299775" y="5543188"/>
            <a:ext cx="10056495" cy="920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18135" marR="5080" indent="-306070" algn="r">
              <a:lnSpc>
                <a:spcPct val="127000"/>
              </a:lnSpc>
              <a:spcBef>
                <a:spcPts val="55"/>
              </a:spcBef>
            </a:pPr>
            <a:r>
              <a:rPr sz="1550" dirty="0">
                <a:latin typeface="Microsoft Sans Serif"/>
                <a:cs typeface="Microsoft Sans Serif"/>
              </a:rPr>
              <a:t>In</a:t>
            </a:r>
            <a:r>
              <a:rPr sz="1550" spc="-90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conclusion,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machine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learning-driven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65" dirty="0">
                <a:latin typeface="Microsoft Sans Serif"/>
                <a:cs typeface="Microsoft Sans Serif"/>
              </a:rPr>
              <a:t>crop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recommendation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systems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60" dirty="0">
                <a:latin typeface="Microsoft Sans Serif"/>
                <a:cs typeface="Microsoft Sans Serif"/>
              </a:rPr>
              <a:t>represent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10" dirty="0">
                <a:latin typeface="Microsoft Sans Serif"/>
                <a:cs typeface="Microsoft Sans Serif"/>
              </a:rPr>
              <a:t>a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70" dirty="0">
                <a:latin typeface="Microsoft Sans Serif"/>
                <a:cs typeface="Microsoft Sans Serif"/>
              </a:rPr>
              <a:t>signiﬁcant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advancement</a:t>
            </a:r>
            <a:r>
              <a:rPr sz="1550" spc="-85" dirty="0">
                <a:latin typeface="Microsoft Sans Serif"/>
                <a:cs typeface="Microsoft Sans Serif"/>
              </a:rPr>
              <a:t> </a:t>
            </a:r>
            <a:r>
              <a:rPr sz="1550" spc="40" dirty="0">
                <a:latin typeface="Microsoft Sans Serif"/>
                <a:cs typeface="Microsoft Sans Serif"/>
              </a:rPr>
              <a:t>in </a:t>
            </a:r>
            <a:r>
              <a:rPr sz="1550" spc="-395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agricultural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practices.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Future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developments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should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75" dirty="0">
                <a:latin typeface="Microsoft Sans Serif"/>
                <a:cs typeface="Microsoft Sans Serif"/>
              </a:rPr>
              <a:t>focus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70" dirty="0">
                <a:latin typeface="Microsoft Sans Serif"/>
                <a:cs typeface="Microsoft Sans Serif"/>
              </a:rPr>
              <a:t>on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enhancing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b="1" spc="65" dirty="0">
                <a:latin typeface="Arial"/>
                <a:cs typeface="Arial"/>
              </a:rPr>
              <a:t>data</a:t>
            </a:r>
            <a:r>
              <a:rPr sz="1550" b="1" spc="-114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integration</a:t>
            </a:r>
            <a:r>
              <a:rPr sz="1550" b="1" spc="-114" dirty="0">
                <a:latin typeface="Arial"/>
                <a:cs typeface="Arial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and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35" dirty="0">
                <a:latin typeface="Microsoft Sans Serif"/>
                <a:cs typeface="Microsoft Sans Serif"/>
              </a:rPr>
              <a:t>accessibility, </a:t>
            </a:r>
            <a:r>
              <a:rPr sz="1550" spc="-395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ensuring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114" dirty="0">
                <a:latin typeface="Microsoft Sans Serif"/>
                <a:cs typeface="Microsoft Sans Serif"/>
              </a:rPr>
              <a:t>that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10" dirty="0">
                <a:latin typeface="Microsoft Sans Serif"/>
                <a:cs typeface="Microsoft Sans Serif"/>
              </a:rPr>
              <a:t>all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45" dirty="0">
                <a:latin typeface="Microsoft Sans Serif"/>
                <a:cs typeface="Microsoft Sans Serif"/>
              </a:rPr>
              <a:t>farmers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can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95" dirty="0">
                <a:latin typeface="Microsoft Sans Serif"/>
                <a:cs typeface="Microsoft Sans Serif"/>
              </a:rPr>
              <a:t>beneﬁt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65" dirty="0">
                <a:latin typeface="Microsoft Sans Serif"/>
                <a:cs typeface="Microsoft Sans Serif"/>
              </a:rPr>
              <a:t>from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85" dirty="0">
                <a:latin typeface="Microsoft Sans Serif"/>
                <a:cs typeface="Microsoft Sans Serif"/>
              </a:rPr>
              <a:t>these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40" dirty="0">
                <a:latin typeface="Microsoft Sans Serif"/>
                <a:cs typeface="Microsoft Sans Serif"/>
              </a:rPr>
              <a:t>innovative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65" dirty="0">
                <a:latin typeface="Microsoft Sans Serif"/>
                <a:cs typeface="Microsoft Sans Serif"/>
              </a:rPr>
              <a:t>solutions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65" dirty="0">
                <a:latin typeface="Microsoft Sans Serif"/>
                <a:cs typeface="Microsoft Sans Serif"/>
              </a:rPr>
              <a:t>for</a:t>
            </a:r>
            <a:r>
              <a:rPr sz="1550" spc="-95" dirty="0">
                <a:latin typeface="Microsoft Sans Serif"/>
                <a:cs typeface="Microsoft Sans Serif"/>
              </a:rPr>
              <a:t> </a:t>
            </a:r>
            <a:r>
              <a:rPr sz="1550" spc="55" dirty="0">
                <a:latin typeface="Microsoft Sans Serif"/>
                <a:cs typeface="Microsoft Sans Serif"/>
              </a:rPr>
              <a:t>sustainable</a:t>
            </a:r>
            <a:r>
              <a:rPr sz="1550" spc="-100" dirty="0">
                <a:latin typeface="Microsoft Sans Serif"/>
                <a:cs typeface="Microsoft Sans Serif"/>
              </a:rPr>
              <a:t> </a:t>
            </a:r>
            <a:r>
              <a:rPr sz="1550" spc="50" dirty="0">
                <a:latin typeface="Microsoft Sans Serif"/>
                <a:cs typeface="Microsoft Sans Serif"/>
              </a:rPr>
              <a:t>agriculture.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392</Words>
  <Application>Microsoft Office PowerPoint</Application>
  <PresentationFormat>Custom</PresentationFormat>
  <Paragraphs>19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Optimizing Agricultural  Practices: A Case Study on  Machine Learning-Driven  Crop Recommendation  Systems</vt:lpstr>
      <vt:lpstr>Introduction to Crop  Recommendation</vt:lpstr>
      <vt:lpstr>Importance of Crop Recommendations</vt:lpstr>
      <vt:lpstr>Machine Learning Basics</vt:lpstr>
      <vt:lpstr>Data Sources for Recommendations</vt:lpstr>
      <vt:lpstr>Case Study Overview</vt:lpstr>
      <vt:lpstr>Results and Impact</vt:lpstr>
      <vt:lpstr>Challenges and  Limitations</vt:lpstr>
      <vt:lpstr>Conclusion and Future Directions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Agricultural  Practices: A Case Study on  Machine Learning-Driven  Crop Recommendation  Systems</dc:title>
  <cp:lastModifiedBy>DELL</cp:lastModifiedBy>
  <cp:revision>1</cp:revision>
  <dcterms:created xsi:type="dcterms:W3CDTF">2024-11-21T08:54:25Z</dcterms:created>
  <dcterms:modified xsi:type="dcterms:W3CDTF">2024-11-21T13:14:26Z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2024-11-21T00:00:00Z</vt:filetime>
  </property>
</Properties>
</file>